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1"/>
  </p:notesMasterIdLst>
  <p:sldIdLst>
    <p:sldId id="273" r:id="rId2"/>
    <p:sldId id="280" r:id="rId3"/>
    <p:sldId id="281" r:id="rId4"/>
    <p:sldId id="278" r:id="rId5"/>
    <p:sldId id="284" r:id="rId6"/>
    <p:sldId id="285" r:id="rId7"/>
    <p:sldId id="277" r:id="rId8"/>
    <p:sldId id="265" r:id="rId9"/>
    <p:sldId id="282" r:id="rId10"/>
  </p:sldIdLst>
  <p:sldSz cx="6480175"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20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563"/>
    <a:srgbClr val="06F7FF"/>
    <a:srgbClr val="F79701"/>
    <a:srgbClr val="F34905"/>
    <a:srgbClr val="0176FF"/>
    <a:srgbClr val="00EBFF"/>
    <a:srgbClr val="ED2500"/>
    <a:srgbClr val="3EFFC9"/>
    <a:srgbClr val="000AFF"/>
    <a:srgbClr val="D6D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7" d="100"/>
          <a:sy n="87" d="100"/>
        </p:scale>
        <p:origin x="1344" y="48"/>
      </p:cViewPr>
      <p:guideLst>
        <p:guide orient="horz" pos="2041"/>
        <p:guide pos="20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5E623-D607-4886-BF0D-9FCD92DAE4C3}" type="datetimeFigureOut">
              <a:rPr lang="en-US" smtClean="0"/>
              <a:t>10/17/2022</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0CD7A-7585-40A5-94BE-07C583CE23F2}" type="slidenum">
              <a:rPr lang="en-US" smtClean="0"/>
              <a:t>‹#›</a:t>
            </a:fld>
            <a:endParaRPr lang="en-US"/>
          </a:p>
        </p:txBody>
      </p:sp>
    </p:spTree>
    <p:extLst>
      <p:ext uri="{BB962C8B-B14F-4D97-AF65-F5344CB8AC3E}">
        <p14:creationId xmlns:p14="http://schemas.microsoft.com/office/powerpoint/2010/main" val="2086901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80CD7A-7585-40A5-94BE-07C583CE23F2}" type="slidenum">
              <a:rPr lang="en-US" smtClean="0"/>
              <a:t>1</a:t>
            </a:fld>
            <a:endParaRPr lang="en-US"/>
          </a:p>
        </p:txBody>
      </p:sp>
    </p:spTree>
    <p:extLst>
      <p:ext uri="{BB962C8B-B14F-4D97-AF65-F5344CB8AC3E}">
        <p14:creationId xmlns:p14="http://schemas.microsoft.com/office/powerpoint/2010/main" val="75967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80CD7A-7585-40A5-94BE-07C583CE23F2}" type="slidenum">
              <a:rPr lang="en-US" smtClean="0"/>
              <a:t>7</a:t>
            </a:fld>
            <a:endParaRPr lang="en-US"/>
          </a:p>
        </p:txBody>
      </p:sp>
    </p:spTree>
    <p:extLst>
      <p:ext uri="{BB962C8B-B14F-4D97-AF65-F5344CB8AC3E}">
        <p14:creationId xmlns:p14="http://schemas.microsoft.com/office/powerpoint/2010/main" val="4100089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6016" y="1060535"/>
            <a:ext cx="5508149" cy="2256061"/>
          </a:xfrm>
        </p:spPr>
        <p:txBody>
          <a:bodyPr anchor="b"/>
          <a:lstStyle>
            <a:lvl1pPr algn="ctr">
              <a:defRPr sz="4252"/>
            </a:lvl1pPr>
          </a:lstStyle>
          <a:p>
            <a:r>
              <a:rPr lang="en-US"/>
              <a:t>Click to edit Master title style</a:t>
            </a:r>
            <a:endParaRPr lang="en-US" dirty="0"/>
          </a:p>
        </p:txBody>
      </p:sp>
      <p:sp>
        <p:nvSpPr>
          <p:cNvPr id="3" name="Subtitle 2"/>
          <p:cNvSpPr>
            <a:spLocks noGrp="1"/>
          </p:cNvSpPr>
          <p:nvPr>
            <p:ph type="subTitle" idx="1"/>
          </p:nvPr>
        </p:nvSpPr>
        <p:spPr>
          <a:xfrm>
            <a:off x="810024" y="3403592"/>
            <a:ext cx="4860131" cy="1564542"/>
          </a:xfrm>
        </p:spPr>
        <p:txBody>
          <a:bodyPr/>
          <a:lstStyle>
            <a:lvl1pPr marL="0" indent="0" algn="ctr">
              <a:buNone/>
              <a:defRPr sz="1701"/>
            </a:lvl1pPr>
            <a:lvl2pPr marL="324018" indent="0" algn="ctr">
              <a:buNone/>
              <a:defRPr sz="1417"/>
            </a:lvl2pPr>
            <a:lvl3pPr marL="648035" indent="0" algn="ctr">
              <a:buNone/>
              <a:defRPr sz="1276"/>
            </a:lvl3pPr>
            <a:lvl4pPr marL="972053" indent="0" algn="ctr">
              <a:buNone/>
              <a:defRPr sz="1134"/>
            </a:lvl4pPr>
            <a:lvl5pPr marL="1296071" indent="0" algn="ctr">
              <a:buNone/>
              <a:defRPr sz="1134"/>
            </a:lvl5pPr>
            <a:lvl6pPr marL="1620088" indent="0" algn="ctr">
              <a:buNone/>
              <a:defRPr sz="1134"/>
            </a:lvl6pPr>
            <a:lvl7pPr marL="1944106" indent="0" algn="ctr">
              <a:buNone/>
              <a:defRPr sz="1134"/>
            </a:lvl7pPr>
            <a:lvl8pPr marL="2268123" indent="0" algn="ctr">
              <a:buNone/>
              <a:defRPr sz="1134"/>
            </a:lvl8pPr>
            <a:lvl9pPr marL="2592141" indent="0" algn="ctr">
              <a:buNone/>
              <a:defRPr sz="113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298844-4E9F-45BA-B088-B933B756A4F9}" type="datetimeFigureOut">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E50E2-0146-4F79-B41B-5D94BE38FDEE}" type="slidenum">
              <a:rPr lang="en-US" smtClean="0"/>
              <a:t>‹#›</a:t>
            </a:fld>
            <a:endParaRPr lang="en-US"/>
          </a:p>
        </p:txBody>
      </p:sp>
    </p:spTree>
    <p:extLst>
      <p:ext uri="{BB962C8B-B14F-4D97-AF65-F5344CB8AC3E}">
        <p14:creationId xmlns:p14="http://schemas.microsoft.com/office/powerpoint/2010/main" val="3371423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298844-4E9F-45BA-B088-B933B756A4F9}" type="datetimeFigureOut">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E50E2-0146-4F79-B41B-5D94BE38FDEE}" type="slidenum">
              <a:rPr lang="en-US" smtClean="0"/>
              <a:t>‹#›</a:t>
            </a:fld>
            <a:endParaRPr lang="en-US"/>
          </a:p>
        </p:txBody>
      </p:sp>
    </p:spTree>
    <p:extLst>
      <p:ext uri="{BB962C8B-B14F-4D97-AF65-F5344CB8AC3E}">
        <p14:creationId xmlns:p14="http://schemas.microsoft.com/office/powerpoint/2010/main" val="588816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637375" y="345015"/>
            <a:ext cx="1397288" cy="549164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45512" y="345015"/>
            <a:ext cx="4110861" cy="54916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298844-4E9F-45BA-B088-B933B756A4F9}" type="datetimeFigureOut">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E50E2-0146-4F79-B41B-5D94BE38FDEE}" type="slidenum">
              <a:rPr lang="en-US" smtClean="0"/>
              <a:t>‹#›</a:t>
            </a:fld>
            <a:endParaRPr lang="en-US"/>
          </a:p>
        </p:txBody>
      </p:sp>
    </p:spTree>
    <p:extLst>
      <p:ext uri="{BB962C8B-B14F-4D97-AF65-F5344CB8AC3E}">
        <p14:creationId xmlns:p14="http://schemas.microsoft.com/office/powerpoint/2010/main" val="878944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298844-4E9F-45BA-B088-B933B756A4F9}" type="datetimeFigureOut">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E50E2-0146-4F79-B41B-5D94BE38FDEE}" type="slidenum">
              <a:rPr lang="en-US" smtClean="0"/>
              <a:t>‹#›</a:t>
            </a:fld>
            <a:endParaRPr lang="en-US"/>
          </a:p>
        </p:txBody>
      </p:sp>
    </p:spTree>
    <p:extLst>
      <p:ext uri="{BB962C8B-B14F-4D97-AF65-F5344CB8AC3E}">
        <p14:creationId xmlns:p14="http://schemas.microsoft.com/office/powerpoint/2010/main" val="56678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2140" y="1615546"/>
            <a:ext cx="5589151" cy="2695572"/>
          </a:xfrm>
        </p:spPr>
        <p:txBody>
          <a:bodyPr anchor="b"/>
          <a:lstStyle>
            <a:lvl1pPr>
              <a:defRPr sz="4252"/>
            </a:lvl1pPr>
          </a:lstStyle>
          <a:p>
            <a:r>
              <a:rPr lang="en-US"/>
              <a:t>Click to edit Master title style</a:t>
            </a:r>
            <a:endParaRPr lang="en-US" dirty="0"/>
          </a:p>
        </p:txBody>
      </p:sp>
      <p:sp>
        <p:nvSpPr>
          <p:cNvPr id="3" name="Text Placeholder 2"/>
          <p:cNvSpPr>
            <a:spLocks noGrp="1"/>
          </p:cNvSpPr>
          <p:nvPr>
            <p:ph type="body" idx="1"/>
          </p:nvPr>
        </p:nvSpPr>
        <p:spPr>
          <a:xfrm>
            <a:off x="442140" y="4336619"/>
            <a:ext cx="5589151" cy="1417538"/>
          </a:xfrm>
        </p:spPr>
        <p:txBody>
          <a:bodyPr/>
          <a:lstStyle>
            <a:lvl1pPr marL="0" indent="0">
              <a:buNone/>
              <a:defRPr sz="1701">
                <a:solidFill>
                  <a:schemeClr val="tx1"/>
                </a:solidFill>
              </a:defRPr>
            </a:lvl1pPr>
            <a:lvl2pPr marL="324018" indent="0">
              <a:buNone/>
              <a:defRPr sz="1417">
                <a:solidFill>
                  <a:schemeClr val="tx1">
                    <a:tint val="75000"/>
                  </a:schemeClr>
                </a:solidFill>
              </a:defRPr>
            </a:lvl2pPr>
            <a:lvl3pPr marL="648035" indent="0">
              <a:buNone/>
              <a:defRPr sz="1276">
                <a:solidFill>
                  <a:schemeClr val="tx1">
                    <a:tint val="75000"/>
                  </a:schemeClr>
                </a:solidFill>
              </a:defRPr>
            </a:lvl3pPr>
            <a:lvl4pPr marL="972053" indent="0">
              <a:buNone/>
              <a:defRPr sz="1134">
                <a:solidFill>
                  <a:schemeClr val="tx1">
                    <a:tint val="75000"/>
                  </a:schemeClr>
                </a:solidFill>
              </a:defRPr>
            </a:lvl4pPr>
            <a:lvl5pPr marL="1296071" indent="0">
              <a:buNone/>
              <a:defRPr sz="1134">
                <a:solidFill>
                  <a:schemeClr val="tx1">
                    <a:tint val="75000"/>
                  </a:schemeClr>
                </a:solidFill>
              </a:defRPr>
            </a:lvl5pPr>
            <a:lvl6pPr marL="1620088" indent="0">
              <a:buNone/>
              <a:defRPr sz="1134">
                <a:solidFill>
                  <a:schemeClr val="tx1">
                    <a:tint val="75000"/>
                  </a:schemeClr>
                </a:solidFill>
              </a:defRPr>
            </a:lvl6pPr>
            <a:lvl7pPr marL="1944106" indent="0">
              <a:buNone/>
              <a:defRPr sz="1134">
                <a:solidFill>
                  <a:schemeClr val="tx1">
                    <a:tint val="75000"/>
                  </a:schemeClr>
                </a:solidFill>
              </a:defRPr>
            </a:lvl7pPr>
            <a:lvl8pPr marL="2268123" indent="0">
              <a:buNone/>
              <a:defRPr sz="1134">
                <a:solidFill>
                  <a:schemeClr val="tx1">
                    <a:tint val="75000"/>
                  </a:schemeClr>
                </a:solidFill>
              </a:defRPr>
            </a:lvl8pPr>
            <a:lvl9pPr marL="2592141" indent="0">
              <a:buNone/>
              <a:defRPr sz="113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298844-4E9F-45BA-B088-B933B756A4F9}" type="datetimeFigureOut">
              <a:rPr lang="en-US" smtClean="0"/>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E50E2-0146-4F79-B41B-5D94BE38FDEE}" type="slidenum">
              <a:rPr lang="en-US" smtClean="0"/>
              <a:t>‹#›</a:t>
            </a:fld>
            <a:endParaRPr lang="en-US"/>
          </a:p>
        </p:txBody>
      </p:sp>
    </p:spTree>
    <p:extLst>
      <p:ext uri="{BB962C8B-B14F-4D97-AF65-F5344CB8AC3E}">
        <p14:creationId xmlns:p14="http://schemas.microsoft.com/office/powerpoint/2010/main" val="4293957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45512" y="1725046"/>
            <a:ext cx="2754074"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280589" y="1725046"/>
            <a:ext cx="2754074" cy="4111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298844-4E9F-45BA-B088-B933B756A4F9}" type="datetimeFigureOut">
              <a:rPr lang="en-US" smtClean="0"/>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E50E2-0146-4F79-B41B-5D94BE38FDEE}" type="slidenum">
              <a:rPr lang="en-US" smtClean="0"/>
              <a:t>‹#›</a:t>
            </a:fld>
            <a:endParaRPr lang="en-US"/>
          </a:p>
        </p:txBody>
      </p:sp>
    </p:spTree>
    <p:extLst>
      <p:ext uri="{BB962C8B-B14F-4D97-AF65-F5344CB8AC3E}">
        <p14:creationId xmlns:p14="http://schemas.microsoft.com/office/powerpoint/2010/main" val="385672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6359" y="345011"/>
            <a:ext cx="5589151" cy="1252534"/>
          </a:xfrm>
        </p:spPr>
        <p:txBody>
          <a:bodyPr/>
          <a:lstStyle/>
          <a:p>
            <a:r>
              <a:rPr lang="en-US"/>
              <a:t>Click to edit Master title style</a:t>
            </a:r>
            <a:endParaRPr lang="en-US" dirty="0"/>
          </a:p>
        </p:txBody>
      </p:sp>
      <p:sp>
        <p:nvSpPr>
          <p:cNvPr id="3" name="Text Placeholder 2"/>
          <p:cNvSpPr>
            <a:spLocks noGrp="1"/>
          </p:cNvSpPr>
          <p:nvPr>
            <p:ph type="body" idx="1"/>
          </p:nvPr>
        </p:nvSpPr>
        <p:spPr>
          <a:xfrm>
            <a:off x="446360" y="1588545"/>
            <a:ext cx="2741417" cy="778521"/>
          </a:xfrm>
        </p:spPr>
        <p:txBody>
          <a:bodyPr anchor="b"/>
          <a:lstStyle>
            <a:lvl1pPr marL="0" indent="0">
              <a:buNone/>
              <a:defRPr sz="1701" b="1"/>
            </a:lvl1pPr>
            <a:lvl2pPr marL="324018" indent="0">
              <a:buNone/>
              <a:defRPr sz="1417" b="1"/>
            </a:lvl2pPr>
            <a:lvl3pPr marL="648035" indent="0">
              <a:buNone/>
              <a:defRPr sz="1276" b="1"/>
            </a:lvl3pPr>
            <a:lvl4pPr marL="972053" indent="0">
              <a:buNone/>
              <a:defRPr sz="1134" b="1"/>
            </a:lvl4pPr>
            <a:lvl5pPr marL="1296071" indent="0">
              <a:buNone/>
              <a:defRPr sz="1134" b="1"/>
            </a:lvl5pPr>
            <a:lvl6pPr marL="1620088" indent="0">
              <a:buNone/>
              <a:defRPr sz="1134" b="1"/>
            </a:lvl6pPr>
            <a:lvl7pPr marL="1944106" indent="0">
              <a:buNone/>
              <a:defRPr sz="1134" b="1"/>
            </a:lvl7pPr>
            <a:lvl8pPr marL="2268123" indent="0">
              <a:buNone/>
              <a:defRPr sz="1134" b="1"/>
            </a:lvl8pPr>
            <a:lvl9pPr marL="2592141" indent="0">
              <a:buNone/>
              <a:defRPr sz="1134" b="1"/>
            </a:lvl9pPr>
          </a:lstStyle>
          <a:p>
            <a:pPr lvl="0"/>
            <a:r>
              <a:rPr lang="en-US"/>
              <a:t>Click to edit Master text styles</a:t>
            </a:r>
          </a:p>
        </p:txBody>
      </p:sp>
      <p:sp>
        <p:nvSpPr>
          <p:cNvPr id="4" name="Content Placeholder 3"/>
          <p:cNvSpPr>
            <a:spLocks noGrp="1"/>
          </p:cNvSpPr>
          <p:nvPr>
            <p:ph sz="half" idx="2"/>
          </p:nvPr>
        </p:nvSpPr>
        <p:spPr>
          <a:xfrm>
            <a:off x="446360" y="2367064"/>
            <a:ext cx="2741417"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280589" y="1588545"/>
            <a:ext cx="2754918" cy="778521"/>
          </a:xfrm>
        </p:spPr>
        <p:txBody>
          <a:bodyPr anchor="b"/>
          <a:lstStyle>
            <a:lvl1pPr marL="0" indent="0">
              <a:buNone/>
              <a:defRPr sz="1701" b="1"/>
            </a:lvl1pPr>
            <a:lvl2pPr marL="324018" indent="0">
              <a:buNone/>
              <a:defRPr sz="1417" b="1"/>
            </a:lvl2pPr>
            <a:lvl3pPr marL="648035" indent="0">
              <a:buNone/>
              <a:defRPr sz="1276" b="1"/>
            </a:lvl3pPr>
            <a:lvl4pPr marL="972053" indent="0">
              <a:buNone/>
              <a:defRPr sz="1134" b="1"/>
            </a:lvl4pPr>
            <a:lvl5pPr marL="1296071" indent="0">
              <a:buNone/>
              <a:defRPr sz="1134" b="1"/>
            </a:lvl5pPr>
            <a:lvl6pPr marL="1620088" indent="0">
              <a:buNone/>
              <a:defRPr sz="1134" b="1"/>
            </a:lvl6pPr>
            <a:lvl7pPr marL="1944106" indent="0">
              <a:buNone/>
              <a:defRPr sz="1134" b="1"/>
            </a:lvl7pPr>
            <a:lvl8pPr marL="2268123" indent="0">
              <a:buNone/>
              <a:defRPr sz="1134" b="1"/>
            </a:lvl8pPr>
            <a:lvl9pPr marL="2592141" indent="0">
              <a:buNone/>
              <a:defRPr sz="1134" b="1"/>
            </a:lvl9pPr>
          </a:lstStyle>
          <a:p>
            <a:pPr lvl="0"/>
            <a:r>
              <a:rPr lang="en-US"/>
              <a:t>Click to edit Master text styles</a:t>
            </a:r>
          </a:p>
        </p:txBody>
      </p:sp>
      <p:sp>
        <p:nvSpPr>
          <p:cNvPr id="6" name="Content Placeholder 5"/>
          <p:cNvSpPr>
            <a:spLocks noGrp="1"/>
          </p:cNvSpPr>
          <p:nvPr>
            <p:ph sz="quarter" idx="4"/>
          </p:nvPr>
        </p:nvSpPr>
        <p:spPr>
          <a:xfrm>
            <a:off x="3280589" y="2367064"/>
            <a:ext cx="2754918" cy="3481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298844-4E9F-45BA-B088-B933B756A4F9}" type="datetimeFigureOut">
              <a:rPr lang="en-US" smtClean="0"/>
              <a:t>10/17/2022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BE50E2-0146-4F79-B41B-5D94BE38FDEE}" type="slidenum">
              <a:rPr lang="en-US" smtClean="0"/>
              <a:t>‹#›</a:t>
            </a:fld>
            <a:endParaRPr lang="en-US"/>
          </a:p>
        </p:txBody>
      </p:sp>
    </p:spTree>
    <p:extLst>
      <p:ext uri="{BB962C8B-B14F-4D97-AF65-F5344CB8AC3E}">
        <p14:creationId xmlns:p14="http://schemas.microsoft.com/office/powerpoint/2010/main" val="396835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98844-4E9F-45BA-B088-B933B756A4F9}" type="datetimeFigureOut">
              <a:rPr lang="en-US" smtClean="0"/>
              <a:t>10/17/2022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BE50E2-0146-4F79-B41B-5D94BE38FDEE}" type="slidenum">
              <a:rPr lang="en-US" smtClean="0"/>
              <a:t>‹#›</a:t>
            </a:fld>
            <a:endParaRPr lang="en-US"/>
          </a:p>
        </p:txBody>
      </p:sp>
    </p:spTree>
    <p:extLst>
      <p:ext uri="{BB962C8B-B14F-4D97-AF65-F5344CB8AC3E}">
        <p14:creationId xmlns:p14="http://schemas.microsoft.com/office/powerpoint/2010/main" val="60395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298844-4E9F-45BA-B088-B933B756A4F9}" type="datetimeFigureOut">
              <a:rPr lang="en-US" smtClean="0"/>
              <a:t>10/17/2022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BE50E2-0146-4F79-B41B-5D94BE38FDEE}" type="slidenum">
              <a:rPr lang="en-US" smtClean="0"/>
              <a:t>‹#›</a:t>
            </a:fld>
            <a:endParaRPr lang="en-US"/>
          </a:p>
        </p:txBody>
      </p:sp>
    </p:spTree>
    <p:extLst>
      <p:ext uri="{BB962C8B-B14F-4D97-AF65-F5344CB8AC3E}">
        <p14:creationId xmlns:p14="http://schemas.microsoft.com/office/powerpoint/2010/main" val="2832803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6359" y="432018"/>
            <a:ext cx="2090025" cy="1512041"/>
          </a:xfrm>
        </p:spPr>
        <p:txBody>
          <a:bodyPr anchor="b"/>
          <a:lstStyle>
            <a:lvl1pPr>
              <a:defRPr sz="2268"/>
            </a:lvl1pPr>
          </a:lstStyle>
          <a:p>
            <a:r>
              <a:rPr lang="en-US"/>
              <a:t>Click to edit Master title style</a:t>
            </a:r>
            <a:endParaRPr lang="en-US" dirty="0"/>
          </a:p>
        </p:txBody>
      </p:sp>
      <p:sp>
        <p:nvSpPr>
          <p:cNvPr id="3" name="Content Placeholder 2"/>
          <p:cNvSpPr>
            <a:spLocks noGrp="1"/>
          </p:cNvSpPr>
          <p:nvPr>
            <p:ph idx="1"/>
          </p:nvPr>
        </p:nvSpPr>
        <p:spPr>
          <a:xfrm>
            <a:off x="2754921" y="933027"/>
            <a:ext cx="3280589" cy="4605124"/>
          </a:xfrm>
        </p:spPr>
        <p:txBody>
          <a:bodyPr/>
          <a:lstStyle>
            <a:lvl1pPr>
              <a:defRPr sz="2268"/>
            </a:lvl1pPr>
            <a:lvl2pPr>
              <a:defRPr sz="1984"/>
            </a:lvl2pPr>
            <a:lvl3pPr>
              <a:defRPr sz="1701"/>
            </a:lvl3pPr>
            <a:lvl4pPr>
              <a:defRPr sz="1417"/>
            </a:lvl4pPr>
            <a:lvl5pPr>
              <a:defRPr sz="1417"/>
            </a:lvl5pPr>
            <a:lvl6pPr>
              <a:defRPr sz="1417"/>
            </a:lvl6pPr>
            <a:lvl7pPr>
              <a:defRPr sz="1417"/>
            </a:lvl7pPr>
            <a:lvl8pPr>
              <a:defRPr sz="1417"/>
            </a:lvl8pPr>
            <a:lvl9pPr>
              <a:defRPr sz="141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6359" y="1944052"/>
            <a:ext cx="2090025" cy="3601598"/>
          </a:xfrm>
        </p:spPr>
        <p:txBody>
          <a:bodyPr/>
          <a:lstStyle>
            <a:lvl1pPr marL="0" indent="0">
              <a:buNone/>
              <a:defRPr sz="1134"/>
            </a:lvl1pPr>
            <a:lvl2pPr marL="324018" indent="0">
              <a:buNone/>
              <a:defRPr sz="992"/>
            </a:lvl2pPr>
            <a:lvl3pPr marL="648035" indent="0">
              <a:buNone/>
              <a:defRPr sz="850"/>
            </a:lvl3pPr>
            <a:lvl4pPr marL="972053" indent="0">
              <a:buNone/>
              <a:defRPr sz="709"/>
            </a:lvl4pPr>
            <a:lvl5pPr marL="1296071" indent="0">
              <a:buNone/>
              <a:defRPr sz="709"/>
            </a:lvl5pPr>
            <a:lvl6pPr marL="1620088" indent="0">
              <a:buNone/>
              <a:defRPr sz="709"/>
            </a:lvl6pPr>
            <a:lvl7pPr marL="1944106" indent="0">
              <a:buNone/>
              <a:defRPr sz="709"/>
            </a:lvl7pPr>
            <a:lvl8pPr marL="2268123" indent="0">
              <a:buNone/>
              <a:defRPr sz="709"/>
            </a:lvl8pPr>
            <a:lvl9pPr marL="2592141" indent="0">
              <a:buNone/>
              <a:defRPr sz="709"/>
            </a:lvl9pPr>
          </a:lstStyle>
          <a:p>
            <a:pPr lvl="0"/>
            <a:r>
              <a:rPr lang="en-US"/>
              <a:t>Click to edit Master text styles</a:t>
            </a:r>
          </a:p>
        </p:txBody>
      </p:sp>
      <p:sp>
        <p:nvSpPr>
          <p:cNvPr id="5" name="Date Placeholder 4"/>
          <p:cNvSpPr>
            <a:spLocks noGrp="1"/>
          </p:cNvSpPr>
          <p:nvPr>
            <p:ph type="dt" sz="half" idx="10"/>
          </p:nvPr>
        </p:nvSpPr>
        <p:spPr/>
        <p:txBody>
          <a:bodyPr/>
          <a:lstStyle/>
          <a:p>
            <a:fld id="{A5298844-4E9F-45BA-B088-B933B756A4F9}" type="datetimeFigureOut">
              <a:rPr lang="en-US" smtClean="0"/>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E50E2-0146-4F79-B41B-5D94BE38FDEE}" type="slidenum">
              <a:rPr lang="en-US" smtClean="0"/>
              <a:t>‹#›</a:t>
            </a:fld>
            <a:endParaRPr lang="en-US"/>
          </a:p>
        </p:txBody>
      </p:sp>
    </p:spTree>
    <p:extLst>
      <p:ext uri="{BB962C8B-B14F-4D97-AF65-F5344CB8AC3E}">
        <p14:creationId xmlns:p14="http://schemas.microsoft.com/office/powerpoint/2010/main" val="3009413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6359" y="432018"/>
            <a:ext cx="2090025" cy="1512041"/>
          </a:xfrm>
        </p:spPr>
        <p:txBody>
          <a:bodyPr anchor="b"/>
          <a:lstStyle>
            <a:lvl1pPr>
              <a:defRPr sz="2268"/>
            </a:lvl1pPr>
          </a:lstStyle>
          <a:p>
            <a:r>
              <a:rPr lang="en-US"/>
              <a:t>Click to edit Master title style</a:t>
            </a:r>
            <a:endParaRPr lang="en-US" dirty="0"/>
          </a:p>
        </p:txBody>
      </p:sp>
      <p:sp>
        <p:nvSpPr>
          <p:cNvPr id="3" name="Picture Placeholder 2"/>
          <p:cNvSpPr>
            <a:spLocks noGrp="1" noChangeAspect="1"/>
          </p:cNvSpPr>
          <p:nvPr>
            <p:ph type="pic" idx="1"/>
          </p:nvPr>
        </p:nvSpPr>
        <p:spPr>
          <a:xfrm>
            <a:off x="2754921" y="933027"/>
            <a:ext cx="3280589" cy="4605124"/>
          </a:xfrm>
        </p:spPr>
        <p:txBody>
          <a:bodyPr anchor="t"/>
          <a:lstStyle>
            <a:lvl1pPr marL="0" indent="0">
              <a:buNone/>
              <a:defRPr sz="2268"/>
            </a:lvl1pPr>
            <a:lvl2pPr marL="324018" indent="0">
              <a:buNone/>
              <a:defRPr sz="1984"/>
            </a:lvl2pPr>
            <a:lvl3pPr marL="648035" indent="0">
              <a:buNone/>
              <a:defRPr sz="1701"/>
            </a:lvl3pPr>
            <a:lvl4pPr marL="972053" indent="0">
              <a:buNone/>
              <a:defRPr sz="1417"/>
            </a:lvl4pPr>
            <a:lvl5pPr marL="1296071" indent="0">
              <a:buNone/>
              <a:defRPr sz="1417"/>
            </a:lvl5pPr>
            <a:lvl6pPr marL="1620088" indent="0">
              <a:buNone/>
              <a:defRPr sz="1417"/>
            </a:lvl6pPr>
            <a:lvl7pPr marL="1944106" indent="0">
              <a:buNone/>
              <a:defRPr sz="1417"/>
            </a:lvl7pPr>
            <a:lvl8pPr marL="2268123" indent="0">
              <a:buNone/>
              <a:defRPr sz="1417"/>
            </a:lvl8pPr>
            <a:lvl9pPr marL="2592141" indent="0">
              <a:buNone/>
              <a:defRPr sz="1417"/>
            </a:lvl9pPr>
          </a:lstStyle>
          <a:p>
            <a:r>
              <a:rPr lang="en-US"/>
              <a:t>Click icon to add picture</a:t>
            </a:r>
            <a:endParaRPr lang="en-US" dirty="0"/>
          </a:p>
        </p:txBody>
      </p:sp>
      <p:sp>
        <p:nvSpPr>
          <p:cNvPr id="4" name="Text Placeholder 3"/>
          <p:cNvSpPr>
            <a:spLocks noGrp="1"/>
          </p:cNvSpPr>
          <p:nvPr>
            <p:ph type="body" sz="half" idx="2"/>
          </p:nvPr>
        </p:nvSpPr>
        <p:spPr>
          <a:xfrm>
            <a:off x="446359" y="1944052"/>
            <a:ext cx="2090025" cy="3601598"/>
          </a:xfrm>
        </p:spPr>
        <p:txBody>
          <a:bodyPr/>
          <a:lstStyle>
            <a:lvl1pPr marL="0" indent="0">
              <a:buNone/>
              <a:defRPr sz="1134"/>
            </a:lvl1pPr>
            <a:lvl2pPr marL="324018" indent="0">
              <a:buNone/>
              <a:defRPr sz="992"/>
            </a:lvl2pPr>
            <a:lvl3pPr marL="648035" indent="0">
              <a:buNone/>
              <a:defRPr sz="850"/>
            </a:lvl3pPr>
            <a:lvl4pPr marL="972053" indent="0">
              <a:buNone/>
              <a:defRPr sz="709"/>
            </a:lvl4pPr>
            <a:lvl5pPr marL="1296071" indent="0">
              <a:buNone/>
              <a:defRPr sz="709"/>
            </a:lvl5pPr>
            <a:lvl6pPr marL="1620088" indent="0">
              <a:buNone/>
              <a:defRPr sz="709"/>
            </a:lvl6pPr>
            <a:lvl7pPr marL="1944106" indent="0">
              <a:buNone/>
              <a:defRPr sz="709"/>
            </a:lvl7pPr>
            <a:lvl8pPr marL="2268123" indent="0">
              <a:buNone/>
              <a:defRPr sz="709"/>
            </a:lvl8pPr>
            <a:lvl9pPr marL="2592141" indent="0">
              <a:buNone/>
              <a:defRPr sz="709"/>
            </a:lvl9pPr>
          </a:lstStyle>
          <a:p>
            <a:pPr lvl="0"/>
            <a:r>
              <a:rPr lang="en-US"/>
              <a:t>Click to edit Master text styles</a:t>
            </a:r>
          </a:p>
        </p:txBody>
      </p:sp>
      <p:sp>
        <p:nvSpPr>
          <p:cNvPr id="5" name="Date Placeholder 4"/>
          <p:cNvSpPr>
            <a:spLocks noGrp="1"/>
          </p:cNvSpPr>
          <p:nvPr>
            <p:ph type="dt" sz="half" idx="10"/>
          </p:nvPr>
        </p:nvSpPr>
        <p:spPr/>
        <p:txBody>
          <a:bodyPr/>
          <a:lstStyle/>
          <a:p>
            <a:fld id="{A5298844-4E9F-45BA-B088-B933B756A4F9}" type="datetimeFigureOut">
              <a:rPr lang="en-US" smtClean="0"/>
              <a:t>10/17/2022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E50E2-0146-4F79-B41B-5D94BE38FDEE}" type="slidenum">
              <a:rPr lang="en-US" smtClean="0"/>
              <a:t>‹#›</a:t>
            </a:fld>
            <a:endParaRPr lang="en-US"/>
          </a:p>
        </p:txBody>
      </p:sp>
    </p:spTree>
    <p:extLst>
      <p:ext uri="{BB962C8B-B14F-4D97-AF65-F5344CB8AC3E}">
        <p14:creationId xmlns:p14="http://schemas.microsoft.com/office/powerpoint/2010/main" val="157245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5515" y="345011"/>
            <a:ext cx="5589151" cy="12525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5515" y="1725046"/>
            <a:ext cx="5589151" cy="41116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45515" y="6006170"/>
            <a:ext cx="1458039" cy="345009"/>
          </a:xfrm>
          <a:prstGeom prst="rect">
            <a:avLst/>
          </a:prstGeom>
        </p:spPr>
        <p:txBody>
          <a:bodyPr vert="horz" lIns="91440" tIns="45720" rIns="91440" bIns="45720" rtlCol="0" anchor="ctr"/>
          <a:lstStyle>
            <a:lvl1pPr algn="l">
              <a:defRPr sz="850">
                <a:solidFill>
                  <a:schemeClr val="tx1">
                    <a:tint val="75000"/>
                  </a:schemeClr>
                </a:solidFill>
              </a:defRPr>
            </a:lvl1pPr>
          </a:lstStyle>
          <a:p>
            <a:fld id="{A5298844-4E9F-45BA-B088-B933B756A4F9}" type="datetimeFigureOut">
              <a:rPr lang="en-US" smtClean="0"/>
              <a:t>10/17/2022</a:t>
            </a:fld>
            <a:endParaRPr lang="en-US"/>
          </a:p>
        </p:txBody>
      </p:sp>
      <p:sp>
        <p:nvSpPr>
          <p:cNvPr id="5" name="Footer Placeholder 4"/>
          <p:cNvSpPr>
            <a:spLocks noGrp="1"/>
          </p:cNvSpPr>
          <p:nvPr>
            <p:ph type="ftr" sz="quarter" idx="3"/>
          </p:nvPr>
        </p:nvSpPr>
        <p:spPr>
          <a:xfrm>
            <a:off x="2146561" y="6006170"/>
            <a:ext cx="2187059" cy="345009"/>
          </a:xfrm>
          <a:prstGeom prst="rect">
            <a:avLst/>
          </a:prstGeom>
        </p:spPr>
        <p:txBody>
          <a:bodyPr vert="horz" lIns="91440" tIns="45720" rIns="91440" bIns="45720" rtlCol="0" anchor="ctr"/>
          <a:lstStyle>
            <a:lvl1pPr algn="ctr">
              <a:defRPr sz="8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576627" y="6006170"/>
            <a:ext cx="1458039" cy="345009"/>
          </a:xfrm>
          <a:prstGeom prst="rect">
            <a:avLst/>
          </a:prstGeom>
        </p:spPr>
        <p:txBody>
          <a:bodyPr vert="horz" lIns="91440" tIns="45720" rIns="91440" bIns="45720" rtlCol="0" anchor="ctr"/>
          <a:lstStyle>
            <a:lvl1pPr algn="r">
              <a:defRPr sz="850">
                <a:solidFill>
                  <a:schemeClr val="tx1">
                    <a:tint val="75000"/>
                  </a:schemeClr>
                </a:solidFill>
              </a:defRPr>
            </a:lvl1pPr>
          </a:lstStyle>
          <a:p>
            <a:fld id="{4EBE50E2-0146-4F79-B41B-5D94BE38FDEE}" type="slidenum">
              <a:rPr lang="en-US" smtClean="0"/>
              <a:t>‹#›</a:t>
            </a:fld>
            <a:endParaRPr lang="en-US"/>
          </a:p>
        </p:txBody>
      </p:sp>
    </p:spTree>
    <p:extLst>
      <p:ext uri="{BB962C8B-B14F-4D97-AF65-F5344CB8AC3E}">
        <p14:creationId xmlns:p14="http://schemas.microsoft.com/office/powerpoint/2010/main" val="38269761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48035" rtl="0" eaLnBrk="1" latinLnBrk="0" hangingPunct="1">
        <a:lnSpc>
          <a:spcPct val="90000"/>
        </a:lnSpc>
        <a:spcBef>
          <a:spcPct val="0"/>
        </a:spcBef>
        <a:buNone/>
        <a:defRPr sz="3118" kern="1200">
          <a:solidFill>
            <a:schemeClr val="tx1"/>
          </a:solidFill>
          <a:latin typeface="+mj-lt"/>
          <a:ea typeface="+mj-ea"/>
          <a:cs typeface="+mj-cs"/>
        </a:defRPr>
      </a:lvl1pPr>
    </p:titleStyle>
    <p:bodyStyle>
      <a:lvl1pPr marL="162009" indent="-162009" algn="l" defTabSz="648035" rtl="0" eaLnBrk="1" latinLnBrk="0" hangingPunct="1">
        <a:lnSpc>
          <a:spcPct val="90000"/>
        </a:lnSpc>
        <a:spcBef>
          <a:spcPts val="709"/>
        </a:spcBef>
        <a:buFont typeface="Arial" panose="020B0604020202020204" pitchFamily="34" charset="0"/>
        <a:buChar char="•"/>
        <a:defRPr sz="1984" kern="1200">
          <a:solidFill>
            <a:schemeClr val="tx1"/>
          </a:solidFill>
          <a:latin typeface="+mn-lt"/>
          <a:ea typeface="+mn-ea"/>
          <a:cs typeface="+mn-cs"/>
        </a:defRPr>
      </a:lvl1pPr>
      <a:lvl2pPr marL="486026" indent="-162009" algn="l" defTabSz="648035" rtl="0" eaLnBrk="1" latinLnBrk="0" hangingPunct="1">
        <a:lnSpc>
          <a:spcPct val="90000"/>
        </a:lnSpc>
        <a:spcBef>
          <a:spcPts val="354"/>
        </a:spcBef>
        <a:buFont typeface="Arial" panose="020B0604020202020204" pitchFamily="34" charset="0"/>
        <a:buChar char="•"/>
        <a:defRPr sz="1701" kern="1200">
          <a:solidFill>
            <a:schemeClr val="tx1"/>
          </a:solidFill>
          <a:latin typeface="+mn-lt"/>
          <a:ea typeface="+mn-ea"/>
          <a:cs typeface="+mn-cs"/>
        </a:defRPr>
      </a:lvl2pPr>
      <a:lvl3pPr marL="810044" indent="-162009" algn="l" defTabSz="648035" rtl="0" eaLnBrk="1" latinLnBrk="0" hangingPunct="1">
        <a:lnSpc>
          <a:spcPct val="90000"/>
        </a:lnSpc>
        <a:spcBef>
          <a:spcPts val="354"/>
        </a:spcBef>
        <a:buFont typeface="Arial" panose="020B0604020202020204" pitchFamily="34" charset="0"/>
        <a:buChar char="•"/>
        <a:defRPr sz="1417" kern="1200">
          <a:solidFill>
            <a:schemeClr val="tx1"/>
          </a:solidFill>
          <a:latin typeface="+mn-lt"/>
          <a:ea typeface="+mn-ea"/>
          <a:cs typeface="+mn-cs"/>
        </a:defRPr>
      </a:lvl3pPr>
      <a:lvl4pPr marL="1134062"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4pPr>
      <a:lvl5pPr marL="1458079"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5pPr>
      <a:lvl6pPr marL="1782097"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6pPr>
      <a:lvl7pPr marL="2106115"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7pPr>
      <a:lvl8pPr marL="2430132"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8pPr>
      <a:lvl9pPr marL="2754150" indent="-162009" algn="l" defTabSz="648035" rtl="0" eaLnBrk="1" latinLnBrk="0" hangingPunct="1">
        <a:lnSpc>
          <a:spcPct val="90000"/>
        </a:lnSpc>
        <a:spcBef>
          <a:spcPts val="354"/>
        </a:spcBef>
        <a:buFont typeface="Arial" panose="020B0604020202020204" pitchFamily="34" charset="0"/>
        <a:buChar char="•"/>
        <a:defRPr sz="1276" kern="1200">
          <a:solidFill>
            <a:schemeClr val="tx1"/>
          </a:solidFill>
          <a:latin typeface="+mn-lt"/>
          <a:ea typeface="+mn-ea"/>
          <a:cs typeface="+mn-cs"/>
        </a:defRPr>
      </a:lvl9pPr>
    </p:bodyStyle>
    <p:otherStyle>
      <a:defPPr>
        <a:defRPr lang="en-US"/>
      </a:defPPr>
      <a:lvl1pPr marL="0" algn="l" defTabSz="648035" rtl="0" eaLnBrk="1" latinLnBrk="0" hangingPunct="1">
        <a:defRPr sz="1276" kern="1200">
          <a:solidFill>
            <a:schemeClr val="tx1"/>
          </a:solidFill>
          <a:latin typeface="+mn-lt"/>
          <a:ea typeface="+mn-ea"/>
          <a:cs typeface="+mn-cs"/>
        </a:defRPr>
      </a:lvl1pPr>
      <a:lvl2pPr marL="324018" algn="l" defTabSz="648035" rtl="0" eaLnBrk="1" latinLnBrk="0" hangingPunct="1">
        <a:defRPr sz="1276" kern="1200">
          <a:solidFill>
            <a:schemeClr val="tx1"/>
          </a:solidFill>
          <a:latin typeface="+mn-lt"/>
          <a:ea typeface="+mn-ea"/>
          <a:cs typeface="+mn-cs"/>
        </a:defRPr>
      </a:lvl2pPr>
      <a:lvl3pPr marL="648035" algn="l" defTabSz="648035" rtl="0" eaLnBrk="1" latinLnBrk="0" hangingPunct="1">
        <a:defRPr sz="1276" kern="1200">
          <a:solidFill>
            <a:schemeClr val="tx1"/>
          </a:solidFill>
          <a:latin typeface="+mn-lt"/>
          <a:ea typeface="+mn-ea"/>
          <a:cs typeface="+mn-cs"/>
        </a:defRPr>
      </a:lvl3pPr>
      <a:lvl4pPr marL="972053" algn="l" defTabSz="648035" rtl="0" eaLnBrk="1" latinLnBrk="0" hangingPunct="1">
        <a:defRPr sz="1276" kern="1200">
          <a:solidFill>
            <a:schemeClr val="tx1"/>
          </a:solidFill>
          <a:latin typeface="+mn-lt"/>
          <a:ea typeface="+mn-ea"/>
          <a:cs typeface="+mn-cs"/>
        </a:defRPr>
      </a:lvl4pPr>
      <a:lvl5pPr marL="1296071" algn="l" defTabSz="648035" rtl="0" eaLnBrk="1" latinLnBrk="0" hangingPunct="1">
        <a:defRPr sz="1276" kern="1200">
          <a:solidFill>
            <a:schemeClr val="tx1"/>
          </a:solidFill>
          <a:latin typeface="+mn-lt"/>
          <a:ea typeface="+mn-ea"/>
          <a:cs typeface="+mn-cs"/>
        </a:defRPr>
      </a:lvl5pPr>
      <a:lvl6pPr marL="1620088" algn="l" defTabSz="648035" rtl="0" eaLnBrk="1" latinLnBrk="0" hangingPunct="1">
        <a:defRPr sz="1276" kern="1200">
          <a:solidFill>
            <a:schemeClr val="tx1"/>
          </a:solidFill>
          <a:latin typeface="+mn-lt"/>
          <a:ea typeface="+mn-ea"/>
          <a:cs typeface="+mn-cs"/>
        </a:defRPr>
      </a:lvl6pPr>
      <a:lvl7pPr marL="1944106" algn="l" defTabSz="648035" rtl="0" eaLnBrk="1" latinLnBrk="0" hangingPunct="1">
        <a:defRPr sz="1276" kern="1200">
          <a:solidFill>
            <a:schemeClr val="tx1"/>
          </a:solidFill>
          <a:latin typeface="+mn-lt"/>
          <a:ea typeface="+mn-ea"/>
          <a:cs typeface="+mn-cs"/>
        </a:defRPr>
      </a:lvl7pPr>
      <a:lvl8pPr marL="2268123" algn="l" defTabSz="648035" rtl="0" eaLnBrk="1" latinLnBrk="0" hangingPunct="1">
        <a:defRPr sz="1276" kern="1200">
          <a:solidFill>
            <a:schemeClr val="tx1"/>
          </a:solidFill>
          <a:latin typeface="+mn-lt"/>
          <a:ea typeface="+mn-ea"/>
          <a:cs typeface="+mn-cs"/>
        </a:defRPr>
      </a:lvl8pPr>
      <a:lvl9pPr marL="2592141" algn="l" defTabSz="648035" rtl="0" eaLnBrk="1" latinLnBrk="0" hangingPunct="1">
        <a:defRPr sz="12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jpg"/></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sv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7.jpeg"/><Relationship Id="rId7" Type="http://schemas.microsoft.com/office/2007/relationships/hdphoto" Target="../media/hdphoto1.wdp"/><Relationship Id="rId12"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1.svg"/><Relationship Id="rId5" Type="http://schemas.openxmlformats.org/officeDocument/2006/relationships/image" Target="../media/image11.sv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6.jpeg"/><Relationship Id="rId7" Type="http://schemas.microsoft.com/office/2007/relationships/hdphoto" Target="../media/hdphoto1.wdp"/><Relationship Id="rId12"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1.svg"/><Relationship Id="rId5" Type="http://schemas.openxmlformats.org/officeDocument/2006/relationships/image" Target="../media/image11.sv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6.jpeg"/><Relationship Id="rId7" Type="http://schemas.microsoft.com/office/2007/relationships/hdphoto" Target="../media/hdphoto1.wdp"/><Relationship Id="rId12"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1.svg"/><Relationship Id="rId5" Type="http://schemas.openxmlformats.org/officeDocument/2006/relationships/image" Target="../media/image11.sv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sv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WBjhxjWDiHw" TargetMode="External"/><Relationship Id="rId3" Type="http://schemas.openxmlformats.org/officeDocument/2006/relationships/image" Target="../media/image30.png"/><Relationship Id="rId7" Type="http://schemas.openxmlformats.org/officeDocument/2006/relationships/image" Target="../media/image7.jp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hyperlink" Target="https://linktr.ee/rickcrouse" TargetMode="External"/><Relationship Id="rId4" Type="http://schemas.openxmlformats.org/officeDocument/2006/relationships/image" Target="../media/image31.svg"/><Relationship Id="rId9" Type="http://schemas.openxmlformats.org/officeDocument/2006/relationships/hyperlink" Target="https://elifesciences.org/articles/5733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563"/>
        </a:solidFill>
        <a:effectLst/>
      </p:bgPr>
    </p:bg>
    <p:spTree>
      <p:nvGrpSpPr>
        <p:cNvPr id="1" name=""/>
        <p:cNvGrpSpPr/>
        <p:nvPr/>
      </p:nvGrpSpPr>
      <p:grpSpPr>
        <a:xfrm>
          <a:off x="0" y="0"/>
          <a:ext cx="0" cy="0"/>
          <a:chOff x="0" y="0"/>
          <a:chExt cx="0" cy="0"/>
        </a:xfrm>
      </p:grpSpPr>
      <p:sp>
        <p:nvSpPr>
          <p:cNvPr id="6" name="TextBox 5" descr="Acetylcholine (A.C.H) release in the B.L.A. shifts earlier as animals learn about actions and cues that lead to reward.">
            <a:extLst>
              <a:ext uri="{FF2B5EF4-FFF2-40B4-BE49-F238E27FC236}">
                <a16:creationId xmlns:a16="http://schemas.microsoft.com/office/drawing/2014/main" id="{AB07EC0F-2B9F-4836-B840-915561AAD459}"/>
              </a:ext>
            </a:extLst>
          </p:cNvPr>
          <p:cNvSpPr txBox="1"/>
          <p:nvPr/>
        </p:nvSpPr>
        <p:spPr>
          <a:xfrm>
            <a:off x="534133" y="494086"/>
            <a:ext cx="5655657" cy="2554545"/>
          </a:xfrm>
          <a:prstGeom prst="rect">
            <a:avLst/>
          </a:prstGeom>
          <a:noFill/>
        </p:spPr>
        <p:txBody>
          <a:bodyPr wrap="square" rtlCol="0">
            <a:spAutoFit/>
          </a:bodyPr>
          <a:lstStyle/>
          <a:p>
            <a:r>
              <a:rPr lang="en-US" sz="3200" dirty="0">
                <a:solidFill>
                  <a:schemeClr val="bg1"/>
                </a:solidFill>
                <a:latin typeface="Segoe UI" panose="020B0502040204020203" pitchFamily="34" charset="0"/>
                <a:cs typeface="Segoe UI" panose="020B0502040204020203" pitchFamily="34" charset="0"/>
              </a:rPr>
              <a:t>Acetylcholine</a:t>
            </a:r>
            <a:r>
              <a:rPr lang="en-US" sz="3200" b="1" dirty="0">
                <a:solidFill>
                  <a:schemeClr val="bg1"/>
                </a:solidFill>
                <a:latin typeface="Segoe UI" panose="020B0502040204020203" pitchFamily="34" charset="0"/>
                <a:cs typeface="Segoe UI" panose="020B0502040204020203" pitchFamily="34" charset="0"/>
              </a:rPr>
              <a:t> </a:t>
            </a:r>
            <a:r>
              <a:rPr lang="en-US" sz="3200" b="1"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a:t>
            </a:r>
            <a:r>
              <a:rPr lang="en-US" sz="3200" b="1" dirty="0">
                <a:solidFill>
                  <a:srgbClr val="F79701"/>
                </a:solidFill>
                <a:latin typeface="Segoe UI Black" panose="020B0A02040204020203" pitchFamily="34" charset="0"/>
                <a:ea typeface="Segoe UI Black" panose="020B0A02040204020203" pitchFamily="34" charset="0"/>
                <a:cs typeface="Segoe UI" panose="020B0502040204020203" pitchFamily="34" charset="0"/>
              </a:rPr>
              <a:t>A</a:t>
            </a:r>
            <a:r>
              <a:rPr lang="en-US" sz="100" b="1" dirty="0">
                <a:solidFill>
                  <a:srgbClr val="F79701"/>
                </a:solidFill>
                <a:latin typeface="Segoe UI Black" panose="020B0A02040204020203" pitchFamily="34" charset="0"/>
                <a:ea typeface="Segoe UI Black" panose="020B0A02040204020203" pitchFamily="34" charset="0"/>
                <a:cs typeface="Segoe UI" panose="020B0502040204020203" pitchFamily="34" charset="0"/>
              </a:rPr>
              <a:t>.</a:t>
            </a:r>
            <a:r>
              <a:rPr lang="en-US" sz="3200" b="1" dirty="0">
                <a:solidFill>
                  <a:srgbClr val="F79701"/>
                </a:solidFill>
                <a:latin typeface="Segoe UI Black" panose="020B0A02040204020203" pitchFamily="34" charset="0"/>
                <a:ea typeface="Segoe UI Black" panose="020B0A02040204020203" pitchFamily="34" charset="0"/>
                <a:cs typeface="Segoe UI" panose="020B0502040204020203" pitchFamily="34" charset="0"/>
              </a:rPr>
              <a:t>Ch</a:t>
            </a:r>
            <a:r>
              <a:rPr lang="en-US" sz="3200" b="1"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 release </a:t>
            </a:r>
            <a:r>
              <a:rPr lang="en-US" sz="3200" dirty="0">
                <a:solidFill>
                  <a:schemeClr val="bg1"/>
                </a:solidFill>
                <a:latin typeface="Segoe UI" panose="020B0502040204020203" pitchFamily="34" charset="0"/>
                <a:cs typeface="Segoe UI" panose="020B0502040204020203" pitchFamily="34" charset="0"/>
              </a:rPr>
              <a:t>in the basolateral amygdala (B</a:t>
            </a:r>
            <a:r>
              <a:rPr lang="en-US" sz="100" dirty="0">
                <a:solidFill>
                  <a:schemeClr val="bg1"/>
                </a:solidFill>
                <a:latin typeface="Segoe UI" panose="020B0502040204020203" pitchFamily="34" charset="0"/>
                <a:cs typeface="Segoe UI" panose="020B0502040204020203" pitchFamily="34" charset="0"/>
              </a:rPr>
              <a:t>.</a:t>
            </a:r>
            <a:r>
              <a:rPr lang="en-US" sz="3200" dirty="0">
                <a:solidFill>
                  <a:schemeClr val="bg1"/>
                </a:solidFill>
                <a:latin typeface="Segoe UI" panose="020B0502040204020203" pitchFamily="34" charset="0"/>
                <a:cs typeface="Segoe UI" panose="020B0502040204020203" pitchFamily="34" charset="0"/>
              </a:rPr>
              <a:t>L</a:t>
            </a:r>
            <a:r>
              <a:rPr lang="en-US" sz="400" dirty="0">
                <a:solidFill>
                  <a:schemeClr val="bg1"/>
                </a:solidFill>
                <a:latin typeface="Segoe UI" panose="020B0502040204020203" pitchFamily="34" charset="0"/>
                <a:cs typeface="Segoe UI" panose="020B0502040204020203" pitchFamily="34" charset="0"/>
              </a:rPr>
              <a:t>.</a:t>
            </a:r>
            <a:r>
              <a:rPr lang="en-US" sz="3200" dirty="0">
                <a:solidFill>
                  <a:schemeClr val="bg1"/>
                </a:solidFill>
                <a:latin typeface="Segoe UI" panose="020B0502040204020203" pitchFamily="34" charset="0"/>
                <a:cs typeface="Segoe UI" panose="020B0502040204020203" pitchFamily="34" charset="0"/>
              </a:rPr>
              <a:t>A) </a:t>
            </a:r>
            <a:r>
              <a:rPr lang="en-US" sz="3200" b="1"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evolves as animals learn</a:t>
            </a:r>
            <a:r>
              <a:rPr lang="en-US" sz="3200" dirty="0">
                <a:solidFill>
                  <a:schemeClr val="bg1"/>
                </a:solidFill>
                <a:latin typeface="Segoe UI" panose="020B0502040204020203" pitchFamily="34" charset="0"/>
                <a:cs typeface="Segoe UI" panose="020B0502040204020203" pitchFamily="34" charset="0"/>
              </a:rPr>
              <a:t> about actions and cues that lead to reward.</a:t>
            </a:r>
          </a:p>
        </p:txBody>
      </p:sp>
      <p:pic>
        <p:nvPicPr>
          <p:cNvPr id="2" name="Graphic 1" descr="Picture of cheese">
            <a:extLst>
              <a:ext uri="{FF2B5EF4-FFF2-40B4-BE49-F238E27FC236}">
                <a16:creationId xmlns:a16="http://schemas.microsoft.com/office/drawing/2014/main" id="{EEC194B2-EA0A-47B0-8D30-43F136878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3510" y="3886772"/>
            <a:ext cx="2867025" cy="3019425"/>
          </a:xfrm>
          <a:prstGeom prst="rect">
            <a:avLst/>
          </a:prstGeom>
        </p:spPr>
      </p:pic>
      <p:pic>
        <p:nvPicPr>
          <p:cNvPr id="14" name="Graphic 13" descr="Picture of speaker with audio playing">
            <a:extLst>
              <a:ext uri="{FF2B5EF4-FFF2-40B4-BE49-F238E27FC236}">
                <a16:creationId xmlns:a16="http://schemas.microsoft.com/office/drawing/2014/main" id="{F667A675-B9ED-4903-8A38-266BA9C985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8059" y="3923992"/>
            <a:ext cx="1181100" cy="952500"/>
          </a:xfrm>
          <a:prstGeom prst="rect">
            <a:avLst/>
          </a:prstGeom>
        </p:spPr>
      </p:pic>
      <p:pic>
        <p:nvPicPr>
          <p:cNvPr id="12" name="Graphic 11" descr="Mouse with A.C.H bubbling in his head and going up.">
            <a:extLst>
              <a:ext uri="{FF2B5EF4-FFF2-40B4-BE49-F238E27FC236}">
                <a16:creationId xmlns:a16="http://schemas.microsoft.com/office/drawing/2014/main" id="{AEDDDC3D-315B-4D4E-9EE7-DE52EE0EFB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4395" y="3651251"/>
            <a:ext cx="3185973" cy="2828924"/>
          </a:xfrm>
          <a:prstGeom prst="rect">
            <a:avLst/>
          </a:prstGeom>
        </p:spPr>
      </p:pic>
      <p:pic>
        <p:nvPicPr>
          <p:cNvPr id="7" name="Picture 6" descr="Picture of author Rick smiling">
            <a:extLst>
              <a:ext uri="{FF2B5EF4-FFF2-40B4-BE49-F238E27FC236}">
                <a16:creationId xmlns:a16="http://schemas.microsoft.com/office/drawing/2014/main" id="{82B621AA-9EE1-955E-68C7-CD9F8631A3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694" y="5878291"/>
            <a:ext cx="580487" cy="601889"/>
          </a:xfrm>
          <a:prstGeom prst="rect">
            <a:avLst/>
          </a:prstGeom>
        </p:spPr>
      </p:pic>
    </p:spTree>
    <p:extLst>
      <p:ext uri="{BB962C8B-B14F-4D97-AF65-F5344CB8AC3E}">
        <p14:creationId xmlns:p14="http://schemas.microsoft.com/office/powerpoint/2010/main" val="3771526543"/>
      </p:ext>
    </p:extLst>
  </p:cSld>
  <p:clrMapOvr>
    <a:masterClrMapping/>
  </p:clrMapOvr>
  <mc:AlternateContent xmlns:mc="http://schemas.openxmlformats.org/markup-compatibility/2006" xmlns:p14="http://schemas.microsoft.com/office/powerpoint/2010/main">
    <mc:Choice Requires="p14">
      <p:transition spd="slow" p14:dur="2000" advTm="1907"/>
    </mc:Choice>
    <mc:Fallback xmlns="">
      <p:transition spd="slow" advTm="19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8E3"/>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B07EC0F-2B9F-4836-B840-915561AAD459}"/>
              </a:ext>
            </a:extLst>
          </p:cNvPr>
          <p:cNvSpPr txBox="1"/>
          <p:nvPr/>
        </p:nvSpPr>
        <p:spPr>
          <a:xfrm>
            <a:off x="435392" y="405919"/>
            <a:ext cx="5762436" cy="1472711"/>
          </a:xfrm>
          <a:prstGeom prst="rect">
            <a:avLst/>
          </a:prstGeom>
          <a:noFill/>
        </p:spPr>
        <p:txBody>
          <a:bodyPr wrap="square" rtlCol="0">
            <a:spAutoFit/>
          </a:bodyPr>
          <a:lstStyle/>
          <a:p>
            <a:r>
              <a:rPr lang="en-US" sz="2990" dirty="0">
                <a:solidFill>
                  <a:srgbClr val="222563"/>
                </a:solidFill>
                <a:latin typeface="Segoe UI" panose="020B0502040204020203" pitchFamily="34" charset="0"/>
                <a:ea typeface="Segoe UI Black" panose="020B0A02040204020203" pitchFamily="34" charset="0"/>
                <a:cs typeface="Segoe UI" panose="020B0502040204020203" pitchFamily="34" charset="0"/>
              </a:rPr>
              <a:t>In </a:t>
            </a:r>
            <a:r>
              <a:rPr lang="en-US" sz="2990" b="1" dirty="0">
                <a:solidFill>
                  <a:srgbClr val="222563"/>
                </a:solidFill>
                <a:latin typeface="Segoe UI" panose="020B0502040204020203" pitchFamily="34" charset="0"/>
                <a:ea typeface="Segoe UI Black" panose="020B0A02040204020203" pitchFamily="34" charset="0"/>
                <a:cs typeface="Segoe UI" panose="020B0502040204020203" pitchFamily="34" charset="0"/>
              </a:rPr>
              <a:t>novice</a:t>
            </a:r>
            <a:r>
              <a:rPr lang="en-US" sz="2990" dirty="0">
                <a:solidFill>
                  <a:srgbClr val="222563"/>
                </a:solidFill>
                <a:latin typeface="Segoe UI" panose="020B0502040204020203" pitchFamily="34" charset="0"/>
                <a:ea typeface="Segoe UI Black" panose="020B0A02040204020203" pitchFamily="34" charset="0"/>
                <a:cs typeface="Segoe UI" panose="020B0502040204020203" pitchFamily="34" charset="0"/>
              </a:rPr>
              <a:t> animals, B</a:t>
            </a:r>
            <a:r>
              <a:rPr lang="en-US" sz="100" dirty="0">
                <a:solidFill>
                  <a:srgbClr val="222563"/>
                </a:solidFill>
                <a:latin typeface="Segoe UI" panose="020B0502040204020203" pitchFamily="34" charset="0"/>
                <a:ea typeface="Segoe UI Black" panose="020B0A02040204020203" pitchFamily="34" charset="0"/>
                <a:cs typeface="Segoe UI" panose="020B0502040204020203" pitchFamily="34" charset="0"/>
              </a:rPr>
              <a:t>.</a:t>
            </a:r>
            <a:r>
              <a:rPr lang="en-US" sz="2990" dirty="0">
                <a:solidFill>
                  <a:srgbClr val="222563"/>
                </a:solidFill>
                <a:latin typeface="Segoe UI" panose="020B0502040204020203" pitchFamily="34" charset="0"/>
                <a:ea typeface="Segoe UI Black" panose="020B0A02040204020203" pitchFamily="34" charset="0"/>
                <a:cs typeface="Segoe UI" panose="020B0502040204020203" pitchFamily="34" charset="0"/>
              </a:rPr>
              <a:t>L</a:t>
            </a:r>
            <a:r>
              <a:rPr lang="en-US" sz="100" dirty="0">
                <a:solidFill>
                  <a:srgbClr val="222563"/>
                </a:solidFill>
                <a:latin typeface="Segoe UI" panose="020B0502040204020203" pitchFamily="34" charset="0"/>
                <a:ea typeface="Segoe UI Black" panose="020B0A02040204020203" pitchFamily="34" charset="0"/>
                <a:cs typeface="Segoe UI" panose="020B0502040204020203" pitchFamily="34" charset="0"/>
              </a:rPr>
              <a:t>.</a:t>
            </a:r>
            <a:r>
              <a:rPr lang="en-US" sz="2990" dirty="0">
                <a:solidFill>
                  <a:srgbClr val="222563"/>
                </a:solidFill>
                <a:latin typeface="Segoe UI" panose="020B0502040204020203" pitchFamily="34" charset="0"/>
                <a:ea typeface="Segoe UI Black" panose="020B0A02040204020203" pitchFamily="34" charset="0"/>
                <a:cs typeface="Segoe UI" panose="020B0502040204020203" pitchFamily="34" charset="0"/>
              </a:rPr>
              <a:t>A</a:t>
            </a:r>
            <a:r>
              <a:rPr lang="en-US" sz="100" dirty="0">
                <a:solidFill>
                  <a:srgbClr val="222563"/>
                </a:solidFill>
                <a:latin typeface="Segoe UI" panose="020B0502040204020203" pitchFamily="34" charset="0"/>
                <a:ea typeface="Segoe UI Black" panose="020B0A02040204020203" pitchFamily="34" charset="0"/>
                <a:cs typeface="Segoe UI" panose="020B0502040204020203" pitchFamily="34" charset="0"/>
              </a:rPr>
              <a:t>.</a:t>
            </a:r>
            <a:r>
              <a:rPr lang="en-US" sz="2990" dirty="0">
                <a:solidFill>
                  <a:srgbClr val="222563"/>
                </a:solidFill>
                <a:latin typeface="Segoe UI" panose="020B0502040204020203" pitchFamily="34" charset="0"/>
                <a:ea typeface="Segoe UI Black" panose="020B0A02040204020203" pitchFamily="34" charset="0"/>
                <a:cs typeface="Segoe UI" panose="020B0502040204020203" pitchFamily="34" charset="0"/>
              </a:rPr>
              <a:t> (</a:t>
            </a:r>
            <a:r>
              <a:rPr lang="en-US" sz="2990" dirty="0">
                <a:solidFill>
                  <a:srgbClr val="FFA800"/>
                </a:solidFill>
                <a:latin typeface="Segoe UI" panose="020B0502040204020203" pitchFamily="34" charset="0"/>
                <a:ea typeface="Segoe UI Black" panose="020B0A02040204020203" pitchFamily="34" charset="0"/>
                <a:cs typeface="Segoe UI" panose="020B0502040204020203" pitchFamily="34" charset="0"/>
              </a:rPr>
              <a:t>A</a:t>
            </a:r>
            <a:r>
              <a:rPr lang="en-US" sz="100" dirty="0">
                <a:solidFill>
                  <a:srgbClr val="FFA800"/>
                </a:solidFill>
                <a:latin typeface="Segoe UI" panose="020B0502040204020203" pitchFamily="34" charset="0"/>
                <a:ea typeface="Segoe UI Black" panose="020B0A02040204020203" pitchFamily="34" charset="0"/>
                <a:cs typeface="Segoe UI" panose="020B0502040204020203" pitchFamily="34" charset="0"/>
              </a:rPr>
              <a:t>.</a:t>
            </a:r>
            <a:r>
              <a:rPr lang="en-US" sz="2990" dirty="0">
                <a:solidFill>
                  <a:srgbClr val="FFA800"/>
                </a:solidFill>
                <a:latin typeface="Segoe UI" panose="020B0502040204020203" pitchFamily="34" charset="0"/>
                <a:ea typeface="Segoe UI Black" panose="020B0A02040204020203" pitchFamily="34" charset="0"/>
                <a:cs typeface="Segoe UI" panose="020B0502040204020203" pitchFamily="34" charset="0"/>
              </a:rPr>
              <a:t>Ch</a:t>
            </a:r>
            <a:r>
              <a:rPr lang="en-US" sz="2990" dirty="0">
                <a:solidFill>
                  <a:srgbClr val="222563"/>
                </a:solidFill>
                <a:latin typeface="Segoe UI" panose="020B0502040204020203" pitchFamily="34" charset="0"/>
                <a:ea typeface="Segoe UI Black" panose="020B0A02040204020203" pitchFamily="34" charset="0"/>
                <a:cs typeface="Segoe UI" panose="020B0502040204020203" pitchFamily="34" charset="0"/>
              </a:rPr>
              <a:t>) increases </a:t>
            </a:r>
            <a:r>
              <a:rPr lang="en-US" sz="2990" b="1" dirty="0">
                <a:solidFill>
                  <a:srgbClr val="222563"/>
                </a:solidFill>
                <a:latin typeface="Segoe UI" panose="020B0502040204020203" pitchFamily="34" charset="0"/>
                <a:ea typeface="Segoe UI Black" panose="020B0A02040204020203" pitchFamily="34" charset="0"/>
                <a:cs typeface="Segoe UI" panose="020B0502040204020203" pitchFamily="34" charset="0"/>
              </a:rPr>
              <a:t>when they earn the reward</a:t>
            </a:r>
            <a:r>
              <a:rPr lang="en-US" sz="2990" dirty="0">
                <a:solidFill>
                  <a:srgbClr val="222563"/>
                </a:solidFill>
                <a:latin typeface="Segoe UI" panose="020B0502040204020203" pitchFamily="34" charset="0"/>
                <a:ea typeface="Segoe UI Black" panose="020B0A02040204020203" pitchFamily="34" charset="0"/>
                <a:cs typeface="Segoe UI" panose="020B0502040204020203" pitchFamily="34" charset="0"/>
              </a:rPr>
              <a:t>…</a:t>
            </a:r>
          </a:p>
        </p:txBody>
      </p:sp>
      <p:grpSp>
        <p:nvGrpSpPr>
          <p:cNvPr id="2" name="Group 1" descr="Graphic that shows a novice mouse, represented by Pinky from Pinky and the Brain. Pinky sees a reward (a bottle of ensure and a light bulb) and his A.Ch goes up.">
            <a:extLst>
              <a:ext uri="{FF2B5EF4-FFF2-40B4-BE49-F238E27FC236}">
                <a16:creationId xmlns:a16="http://schemas.microsoft.com/office/drawing/2014/main" id="{E15BB06E-EC45-F51F-9167-57F1B644D704}"/>
              </a:ext>
            </a:extLst>
          </p:cNvPr>
          <p:cNvGrpSpPr/>
          <p:nvPr/>
        </p:nvGrpSpPr>
        <p:grpSpPr>
          <a:xfrm>
            <a:off x="418965" y="2152298"/>
            <a:ext cx="5662372" cy="2078292"/>
            <a:chOff x="418965" y="2152298"/>
            <a:chExt cx="5662372" cy="2078292"/>
          </a:xfrm>
        </p:grpSpPr>
        <p:sp>
          <p:nvSpPr>
            <p:cNvPr id="8" name="TextBox 7">
              <a:extLst>
                <a:ext uri="{FF2B5EF4-FFF2-40B4-BE49-F238E27FC236}">
                  <a16:creationId xmlns:a16="http://schemas.microsoft.com/office/drawing/2014/main" id="{DE9AA3C5-E903-4BD7-B299-923AD3503E48}"/>
                </a:ext>
              </a:extLst>
            </p:cNvPr>
            <p:cNvSpPr txBox="1"/>
            <p:nvPr/>
          </p:nvSpPr>
          <p:spPr>
            <a:xfrm>
              <a:off x="418965" y="3768925"/>
              <a:ext cx="1510747" cy="461665"/>
            </a:xfrm>
            <a:prstGeom prst="rect">
              <a:avLst/>
            </a:prstGeom>
            <a:noFill/>
          </p:spPr>
          <p:txBody>
            <a:bodyPr wrap="square" rtlCol="0">
              <a:spAutoFit/>
            </a:bodyPr>
            <a:lstStyle/>
            <a:p>
              <a:pPr algn="ctr"/>
              <a:r>
                <a:rPr lang="en-US" sz="2400" dirty="0">
                  <a:latin typeface="Segoe UI Light" panose="020B0502040204020203" pitchFamily="34" charset="0"/>
                  <a:ea typeface="Segoe UI Black" panose="020B0A02040204020203" pitchFamily="34" charset="0"/>
                  <a:cs typeface="Segoe UI Light" panose="020B0502040204020203" pitchFamily="34" charset="0"/>
                </a:rPr>
                <a:t>Novice</a:t>
              </a:r>
            </a:p>
          </p:txBody>
        </p:sp>
        <p:sp>
          <p:nvSpPr>
            <p:cNvPr id="9" name="TextBox 8">
              <a:extLst>
                <a:ext uri="{FF2B5EF4-FFF2-40B4-BE49-F238E27FC236}">
                  <a16:creationId xmlns:a16="http://schemas.microsoft.com/office/drawing/2014/main" id="{BD709C7B-1097-465B-A2ED-596B088A095A}"/>
                </a:ext>
              </a:extLst>
            </p:cNvPr>
            <p:cNvSpPr txBox="1"/>
            <p:nvPr/>
          </p:nvSpPr>
          <p:spPr>
            <a:xfrm>
              <a:off x="2440260" y="3768925"/>
              <a:ext cx="1510747" cy="461665"/>
            </a:xfrm>
            <a:prstGeom prst="rect">
              <a:avLst/>
            </a:prstGeom>
            <a:noFill/>
          </p:spPr>
          <p:txBody>
            <a:bodyPr wrap="square" rtlCol="0">
              <a:spAutoFit/>
            </a:bodyPr>
            <a:lstStyle/>
            <a:p>
              <a:pPr algn="ctr"/>
              <a:r>
                <a:rPr lang="en-US" sz="2400" dirty="0">
                  <a:latin typeface="Segoe UI Light" panose="020B0502040204020203" pitchFamily="34" charset="0"/>
                  <a:ea typeface="Segoe UI Black" panose="020B0A02040204020203" pitchFamily="34" charset="0"/>
                  <a:cs typeface="Segoe UI Light" panose="020B0502040204020203" pitchFamily="34" charset="0"/>
                </a:rPr>
                <a:t>Reward</a:t>
              </a:r>
            </a:p>
          </p:txBody>
        </p:sp>
        <p:sp>
          <p:nvSpPr>
            <p:cNvPr id="10" name="TextBox 9">
              <a:extLst>
                <a:ext uri="{FF2B5EF4-FFF2-40B4-BE49-F238E27FC236}">
                  <a16:creationId xmlns:a16="http://schemas.microsoft.com/office/drawing/2014/main" id="{CE5F2391-E4A7-4513-8350-A046F24D487B}"/>
                </a:ext>
              </a:extLst>
            </p:cNvPr>
            <p:cNvSpPr txBox="1"/>
            <p:nvPr/>
          </p:nvSpPr>
          <p:spPr>
            <a:xfrm>
              <a:off x="4570590" y="3768925"/>
              <a:ext cx="1510747" cy="461665"/>
            </a:xfrm>
            <a:prstGeom prst="rect">
              <a:avLst/>
            </a:prstGeom>
            <a:noFill/>
          </p:spPr>
          <p:txBody>
            <a:bodyPr wrap="square" rtlCol="0">
              <a:spAutoFit/>
            </a:bodyPr>
            <a:lstStyle/>
            <a:p>
              <a:pPr algn="ctr"/>
              <a:r>
                <a:rPr lang="en-US" sz="2400" dirty="0" err="1">
                  <a:latin typeface="Segoe UI Light" panose="020B0502040204020203" pitchFamily="34" charset="0"/>
                  <a:ea typeface="Segoe UI Black" panose="020B0A02040204020203" pitchFamily="34" charset="0"/>
                  <a:cs typeface="Segoe UI Light" panose="020B0502040204020203" pitchFamily="34" charset="0"/>
                </a:rPr>
                <a:t>A</a:t>
              </a:r>
              <a:r>
                <a:rPr lang="en-US" sz="100" dirty="0" err="1">
                  <a:latin typeface="Segoe UI Light" panose="020B0502040204020203" pitchFamily="34" charset="0"/>
                  <a:ea typeface="Segoe UI Black" panose="020B0A02040204020203" pitchFamily="34" charset="0"/>
                  <a:cs typeface="Segoe UI Light" panose="020B0502040204020203" pitchFamily="34" charset="0"/>
                </a:rPr>
                <a:t>.</a:t>
              </a:r>
              <a:r>
                <a:rPr lang="en-US" sz="2400" dirty="0" err="1">
                  <a:latin typeface="Segoe UI Light" panose="020B0502040204020203" pitchFamily="34" charset="0"/>
                  <a:ea typeface="Segoe UI Black" panose="020B0A02040204020203" pitchFamily="34" charset="0"/>
                  <a:cs typeface="Segoe UI Light" panose="020B0502040204020203" pitchFamily="34" charset="0"/>
                </a:rPr>
                <a:t>Ch</a:t>
              </a:r>
              <a:endParaRPr lang="en-US" sz="2400" dirty="0">
                <a:latin typeface="Segoe UI Light" panose="020B0502040204020203" pitchFamily="34" charset="0"/>
                <a:ea typeface="Segoe UI Black" panose="020B0A02040204020203" pitchFamily="34" charset="0"/>
                <a:cs typeface="Segoe UI Light" panose="020B0502040204020203" pitchFamily="34" charset="0"/>
              </a:endParaRPr>
            </a:p>
          </p:txBody>
        </p:sp>
        <p:pic>
          <p:nvPicPr>
            <p:cNvPr id="5" name="Graphic 4">
              <a:extLst>
                <a:ext uri="{FF2B5EF4-FFF2-40B4-BE49-F238E27FC236}">
                  <a16:creationId xmlns:a16="http://schemas.microsoft.com/office/drawing/2014/main" id="{2529DCE4-127A-3BB7-A2FE-91710C5C60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291" y="2152298"/>
              <a:ext cx="5657040" cy="1505307"/>
            </a:xfrm>
            <a:prstGeom prst="rect">
              <a:avLst/>
            </a:prstGeom>
          </p:spPr>
        </p:pic>
        <p:grpSp>
          <p:nvGrpSpPr>
            <p:cNvPr id="13" name="Group 12">
              <a:extLst>
                <a:ext uri="{FF2B5EF4-FFF2-40B4-BE49-F238E27FC236}">
                  <a16:creationId xmlns:a16="http://schemas.microsoft.com/office/drawing/2014/main" id="{095B41BE-6DAC-78ED-969E-202791B348C1}"/>
                </a:ext>
              </a:extLst>
            </p:cNvPr>
            <p:cNvGrpSpPr/>
            <p:nvPr/>
          </p:nvGrpSpPr>
          <p:grpSpPr>
            <a:xfrm>
              <a:off x="2776891" y="2531596"/>
              <a:ext cx="926392" cy="708497"/>
              <a:chOff x="2837827" y="1908833"/>
              <a:chExt cx="926392" cy="708497"/>
            </a:xfrm>
          </p:grpSpPr>
          <p:pic>
            <p:nvPicPr>
              <p:cNvPr id="14" name="Graphic 13">
                <a:extLst>
                  <a:ext uri="{FF2B5EF4-FFF2-40B4-BE49-F238E27FC236}">
                    <a16:creationId xmlns:a16="http://schemas.microsoft.com/office/drawing/2014/main" id="{8D361708-23D2-C573-F451-CD75B91B8C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256565" y="1920593"/>
                <a:ext cx="507654" cy="641244"/>
              </a:xfrm>
              <a:prstGeom prst="rect">
                <a:avLst/>
              </a:prstGeom>
            </p:spPr>
          </p:pic>
          <p:pic>
            <p:nvPicPr>
              <p:cNvPr id="15" name="Picture 14">
                <a:extLst>
                  <a:ext uri="{FF2B5EF4-FFF2-40B4-BE49-F238E27FC236}">
                    <a16:creationId xmlns:a16="http://schemas.microsoft.com/office/drawing/2014/main" id="{BC934AFD-A0FB-83D1-28D1-20ACCA34E3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381" b="95402" l="9699" r="91639">
                            <a14:foregroundMark x1="29599" y1="22003" x2="37124" y2="28161"/>
                            <a14:foregroundMark x1="17559" y1="25780" x2="14548" y2="29310"/>
                            <a14:foregroundMark x1="38796" y1="5255" x2="60033" y2="5583"/>
                            <a14:foregroundMark x1="59030" y1="8374" x2="51839" y2="10591"/>
                            <a14:foregroundMark x1="54348" y1="8046" x2="21237" y2="9031"/>
                            <a14:foregroundMark x1="42809" y1="25287" x2="38127" y2="41051"/>
                            <a14:foregroundMark x1="51839" y1="75369" x2="72241" y2="82759"/>
                            <a14:foregroundMark x1="59699" y1="94581" x2="33779" y2="95238"/>
                            <a14:foregroundMark x1="62040" y1="23481" x2="57023" y2="25616"/>
                            <a14:foregroundMark x1="44816" y1="14204" x2="43144" y2="14368"/>
                            <a14:foregroundMark x1="30602" y1="17980" x2="34783" y2="15189"/>
                            <a14:foregroundMark x1="20903" y1="16995" x2="20234" y2="16502"/>
                            <a14:foregroundMark x1="25920" y1="2627" x2="64716" y2="2463"/>
                            <a14:foregroundMark x1="20569" y1="4433" x2="6689" y2="71921"/>
                            <a14:foregroundMark x1="6689" y1="71921" x2="52007" y2="96880"/>
                            <a14:foregroundMark x1="52007" y1="96880" x2="91806" y2="69540"/>
                            <a14:foregroundMark x1="91806" y1="69540" x2="72074" y2="4187"/>
                            <a14:foregroundMark x1="72074" y1="4187" x2="20234" y2="3448"/>
                            <a14:foregroundMark x1="56355" y1="95074" x2="74247" y2="95402"/>
                            <a14:foregroundMark x1="39799" y1="60920" x2="42809" y2="74548"/>
                            <a14:foregroundMark x1="45151" y1="39901" x2="34783" y2="44828"/>
                            <a14:foregroundMark x1="64047" y1="40066" x2="61371" y2="44171"/>
                            <a14:backgroundMark x1="8027" y1="7225" x2="11371" y2="19869"/>
                            <a14:backgroundMark x1="7692" y1="7061" x2="4013" y2="21018"/>
                            <a14:backgroundMark x1="89632" y1="4762" x2="96823" y2="28161"/>
                            <a14:backgroundMark x1="93478" y1="22989" x2="98829" y2="56486"/>
                            <a14:backgroundMark x1="98829" y1="56486" x2="94147" y2="65435"/>
                          </a14:backgroundRemoval>
                        </a14:imgEffect>
                      </a14:imgLayer>
                    </a14:imgProps>
                  </a:ext>
                  <a:ext uri="{28A0092B-C50C-407E-A947-70E740481C1C}">
                    <a14:useLocalDpi xmlns:a14="http://schemas.microsoft.com/office/drawing/2010/main" val="0"/>
                  </a:ext>
                </a:extLst>
              </a:blip>
              <a:stretch>
                <a:fillRect/>
              </a:stretch>
            </p:blipFill>
            <p:spPr>
              <a:xfrm>
                <a:off x="2837827" y="1908833"/>
                <a:ext cx="347852" cy="708497"/>
              </a:xfrm>
              <a:prstGeom prst="rect">
                <a:avLst/>
              </a:prstGeom>
            </p:spPr>
          </p:pic>
        </p:grpSp>
        <p:pic>
          <p:nvPicPr>
            <p:cNvPr id="1026" name="Picture 2">
              <a:extLst>
                <a:ext uri="{FF2B5EF4-FFF2-40B4-BE49-F238E27FC236}">
                  <a16:creationId xmlns:a16="http://schemas.microsoft.com/office/drawing/2014/main" id="{BFFBA844-C979-68EC-4E4E-FA3C55FE8F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292" b="20458"/>
            <a:stretch/>
          </p:blipFill>
          <p:spPr bwMode="auto">
            <a:xfrm>
              <a:off x="771152" y="2351628"/>
              <a:ext cx="806375" cy="11218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81518934"/>
      </p:ext>
    </p:extLst>
  </p:cSld>
  <p:clrMapOvr>
    <a:masterClrMapping/>
  </p:clrMapOvr>
  <mc:AlternateContent xmlns:mc="http://schemas.openxmlformats.org/markup-compatibility/2006" xmlns:p14="http://schemas.microsoft.com/office/powerpoint/2010/main">
    <mc:Choice Requires="p14">
      <p:transition spd="slow" p14:dur="2000" advTm="1914"/>
    </mc:Choice>
    <mc:Fallback xmlns="">
      <p:transition spd="slow" advTm="191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563"/>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B07EC0F-2B9F-4836-B840-915561AAD459}"/>
              </a:ext>
            </a:extLst>
          </p:cNvPr>
          <p:cNvSpPr txBox="1"/>
          <p:nvPr/>
        </p:nvSpPr>
        <p:spPr>
          <a:xfrm>
            <a:off x="568076" y="511605"/>
            <a:ext cx="5912105" cy="1384995"/>
          </a:xfrm>
          <a:prstGeom prst="rect">
            <a:avLst/>
          </a:prstGeom>
          <a:noFill/>
        </p:spPr>
        <p:txBody>
          <a:bodyPr wrap="square" rtlCol="0">
            <a:spAutoFit/>
          </a:bodyPr>
          <a:lstStyle/>
          <a:p>
            <a:r>
              <a:rPr lang="en-US" sz="2800" dirty="0">
                <a:solidFill>
                  <a:srgbClr val="F1F1F1"/>
                </a:solidFill>
                <a:latin typeface="Segoe UI" panose="020B0502040204020203" pitchFamily="34" charset="0"/>
                <a:ea typeface="Segoe UI Black" panose="020B0A02040204020203" pitchFamily="34" charset="0"/>
                <a:cs typeface="Segoe UI" panose="020B0502040204020203" pitchFamily="34" charset="0"/>
              </a:rPr>
              <a:t>In trained, </a:t>
            </a:r>
            <a:r>
              <a:rPr lang="en-US" sz="2800" dirty="0">
                <a:solidFill>
                  <a:srgbClr val="F1F1F1"/>
                </a:solidFill>
                <a:latin typeface="Segoe UI Black" panose="020B0A02040204020203" pitchFamily="34" charset="0"/>
                <a:ea typeface="Segoe UI Black" panose="020B0A02040204020203" pitchFamily="34" charset="0"/>
                <a:cs typeface="Segoe UI" panose="020B0502040204020203" pitchFamily="34" charset="0"/>
              </a:rPr>
              <a:t>expert </a:t>
            </a:r>
            <a:r>
              <a:rPr lang="en-US" sz="2800" dirty="0">
                <a:solidFill>
                  <a:srgbClr val="F1F1F1"/>
                </a:solidFill>
                <a:latin typeface="Segoe UI" panose="020B0502040204020203" pitchFamily="34" charset="0"/>
                <a:ea typeface="Segoe UI Black" panose="020B0A02040204020203" pitchFamily="34" charset="0"/>
                <a:cs typeface="Segoe UI" panose="020B0502040204020203" pitchFamily="34" charset="0"/>
              </a:rPr>
              <a:t>animals,</a:t>
            </a:r>
            <a:r>
              <a:rPr lang="en-US" sz="2800" dirty="0">
                <a:solidFill>
                  <a:srgbClr val="F1F1F1"/>
                </a:solidFill>
                <a:latin typeface="Segoe UI Black" panose="020B0A02040204020203" pitchFamily="34" charset="0"/>
                <a:ea typeface="Segoe UI Black" panose="020B0A02040204020203" pitchFamily="34" charset="0"/>
                <a:cs typeface="Segoe UI" panose="020B0502040204020203" pitchFamily="34" charset="0"/>
              </a:rPr>
              <a:t> </a:t>
            </a:r>
            <a:r>
              <a:rPr lang="en-US" sz="2800" dirty="0">
                <a:solidFill>
                  <a:srgbClr val="FFA800"/>
                </a:solidFill>
                <a:latin typeface="Segoe UI" panose="020B0502040204020203" pitchFamily="34" charset="0"/>
                <a:ea typeface="Segoe UI Black" panose="020B0A02040204020203" pitchFamily="34" charset="0"/>
                <a:cs typeface="Segoe UI" panose="020B0502040204020203" pitchFamily="34" charset="0"/>
              </a:rPr>
              <a:t>A</a:t>
            </a:r>
            <a:r>
              <a:rPr lang="en-US" sz="100" dirty="0">
                <a:solidFill>
                  <a:srgbClr val="FFA800"/>
                </a:solidFill>
                <a:latin typeface="Segoe UI" panose="020B0502040204020203" pitchFamily="34" charset="0"/>
                <a:ea typeface="Segoe UI Black" panose="020B0A02040204020203" pitchFamily="34" charset="0"/>
                <a:cs typeface="Segoe UI" panose="020B0502040204020203" pitchFamily="34" charset="0"/>
              </a:rPr>
              <a:t>.</a:t>
            </a:r>
            <a:r>
              <a:rPr lang="en-US" sz="2800" dirty="0">
                <a:solidFill>
                  <a:srgbClr val="FFA800"/>
                </a:solidFill>
                <a:latin typeface="Segoe UI" panose="020B0502040204020203" pitchFamily="34" charset="0"/>
                <a:ea typeface="Segoe UI Black" panose="020B0A02040204020203" pitchFamily="34" charset="0"/>
                <a:cs typeface="Segoe UI" panose="020B0502040204020203" pitchFamily="34" charset="0"/>
              </a:rPr>
              <a:t>Ch</a:t>
            </a:r>
            <a:r>
              <a:rPr lang="en-US" sz="2800" dirty="0">
                <a:solidFill>
                  <a:srgbClr val="F1F1F1"/>
                </a:solidFill>
                <a:latin typeface="Segoe UI" panose="020B0502040204020203" pitchFamily="34" charset="0"/>
                <a:ea typeface="Segoe UI Black" panose="020B0A02040204020203" pitchFamily="34" charset="0"/>
                <a:cs typeface="Segoe UI" panose="020B0502040204020203" pitchFamily="34" charset="0"/>
              </a:rPr>
              <a:t> increases when they hear the </a:t>
            </a:r>
            <a:r>
              <a:rPr lang="en-US" sz="28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cue </a:t>
            </a:r>
            <a:r>
              <a:rPr lang="en-US" sz="2800" dirty="0">
                <a:solidFill>
                  <a:schemeClr val="bg1"/>
                </a:solidFill>
                <a:latin typeface="Segoe UI Black" panose="020B0A02040204020203" pitchFamily="34" charset="0"/>
                <a:ea typeface="Segoe UI Black" panose="020B0A02040204020203" pitchFamily="34" charset="0"/>
                <a:cs typeface="Segoe UI" panose="020B0502040204020203" pitchFamily="34" charset="0"/>
              </a:rPr>
              <a:t>before the reward</a:t>
            </a:r>
            <a:r>
              <a:rPr lang="en-US" sz="2800" dirty="0">
                <a:solidFill>
                  <a:srgbClr val="F1F1F1"/>
                </a:solidFill>
                <a:latin typeface="Segoe UI" panose="020B0502040204020203" pitchFamily="34" charset="0"/>
                <a:ea typeface="Segoe UI Black" panose="020B0A02040204020203" pitchFamily="34" charset="0"/>
                <a:cs typeface="Segoe UI" panose="020B0502040204020203" pitchFamily="34" charset="0"/>
              </a:rPr>
              <a:t>…</a:t>
            </a:r>
          </a:p>
        </p:txBody>
      </p:sp>
      <p:pic>
        <p:nvPicPr>
          <p:cNvPr id="2" name="Graphic 1" descr="Graphic shows an expert mouse (represented by Brain from Pinky and the Brain), with an arrow leading to a tone, then leading to A.Ch going up.">
            <a:extLst>
              <a:ext uri="{FF2B5EF4-FFF2-40B4-BE49-F238E27FC236}">
                <a16:creationId xmlns:a16="http://schemas.microsoft.com/office/drawing/2014/main" id="{E4A88693-DAA5-4039-973B-EE995F06A2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070" y="2420481"/>
            <a:ext cx="5317428" cy="1364340"/>
          </a:xfrm>
          <a:prstGeom prst="rect">
            <a:avLst/>
          </a:prstGeom>
        </p:spPr>
      </p:pic>
      <p:sp>
        <p:nvSpPr>
          <p:cNvPr id="3" name="TextBox 2">
            <a:extLst>
              <a:ext uri="{FF2B5EF4-FFF2-40B4-BE49-F238E27FC236}">
                <a16:creationId xmlns:a16="http://schemas.microsoft.com/office/drawing/2014/main" id="{70308D3F-2A7F-454C-924F-EB4DF99C865D}"/>
              </a:ext>
              <a:ext uri="{C183D7F6-B498-43B3-948B-1728B52AA6E4}">
                <adec:decorative xmlns:adec="http://schemas.microsoft.com/office/drawing/2017/decorative" val="1"/>
              </a:ext>
            </a:extLst>
          </p:cNvPr>
          <p:cNvSpPr txBox="1"/>
          <p:nvPr/>
        </p:nvSpPr>
        <p:spPr>
          <a:xfrm>
            <a:off x="556598" y="3768925"/>
            <a:ext cx="1510747" cy="461665"/>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Expert</a:t>
            </a:r>
          </a:p>
        </p:txBody>
      </p:sp>
      <p:sp>
        <p:nvSpPr>
          <p:cNvPr id="4" name="TextBox 3">
            <a:extLst>
              <a:ext uri="{FF2B5EF4-FFF2-40B4-BE49-F238E27FC236}">
                <a16:creationId xmlns:a16="http://schemas.microsoft.com/office/drawing/2014/main" id="{23504CCE-9BB5-4986-B863-EA014ED82135}"/>
              </a:ext>
              <a:ext uri="{C183D7F6-B498-43B3-948B-1728B52AA6E4}">
                <adec:decorative xmlns:adec="http://schemas.microsoft.com/office/drawing/2017/decorative" val="1"/>
              </a:ext>
            </a:extLst>
          </p:cNvPr>
          <p:cNvSpPr txBox="1"/>
          <p:nvPr/>
        </p:nvSpPr>
        <p:spPr>
          <a:xfrm>
            <a:off x="2462084" y="3768925"/>
            <a:ext cx="1510747" cy="461665"/>
          </a:xfrm>
          <a:prstGeom prst="rect">
            <a:avLst/>
          </a:prstGeom>
          <a:noFill/>
        </p:spPr>
        <p:txBody>
          <a:bodyPr wrap="square" rtlCol="0">
            <a:spAutoFit/>
          </a:bodyPr>
          <a:lstStyle/>
          <a:p>
            <a:pPr algn="ctr"/>
            <a:r>
              <a:rPr lang="en-US"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Tone</a:t>
            </a:r>
          </a:p>
        </p:txBody>
      </p:sp>
      <p:sp>
        <p:nvSpPr>
          <p:cNvPr id="5" name="TextBox 4">
            <a:extLst>
              <a:ext uri="{FF2B5EF4-FFF2-40B4-BE49-F238E27FC236}">
                <a16:creationId xmlns:a16="http://schemas.microsoft.com/office/drawing/2014/main" id="{2D5E93FF-3CF6-4A5D-9B9E-3586DF691BD6}"/>
              </a:ext>
              <a:ext uri="{C183D7F6-B498-43B3-948B-1728B52AA6E4}">
                <adec:decorative xmlns:adec="http://schemas.microsoft.com/office/drawing/2017/decorative" val="1"/>
              </a:ext>
            </a:extLst>
          </p:cNvPr>
          <p:cNvSpPr txBox="1"/>
          <p:nvPr/>
        </p:nvSpPr>
        <p:spPr>
          <a:xfrm>
            <a:off x="4456659" y="3768925"/>
            <a:ext cx="1510747" cy="461665"/>
          </a:xfrm>
          <a:prstGeom prst="rect">
            <a:avLst/>
          </a:prstGeom>
          <a:noFill/>
        </p:spPr>
        <p:txBody>
          <a:bodyPr wrap="square" rtlCol="0">
            <a:spAutoFit/>
          </a:bodyPr>
          <a:lstStyle/>
          <a:p>
            <a:pPr algn="ctr"/>
            <a:r>
              <a:rPr lang="en-US" sz="2400" dirty="0" err="1">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A</a:t>
            </a:r>
            <a:r>
              <a:rPr lang="en-US" sz="100" dirty="0" err="1">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a:t>
            </a:r>
            <a:r>
              <a:rPr lang="en-US" sz="2400" dirty="0" err="1">
                <a:solidFill>
                  <a:schemeClr val="bg1"/>
                </a:solidFill>
                <a:latin typeface="Segoe UI Light" panose="020B0502040204020203" pitchFamily="34" charset="0"/>
                <a:ea typeface="Segoe UI Black" panose="020B0A02040204020203" pitchFamily="34" charset="0"/>
                <a:cs typeface="Segoe UI Light" panose="020B0502040204020203" pitchFamily="34" charset="0"/>
              </a:rPr>
              <a:t>Ch</a:t>
            </a:r>
            <a:endParaRPr lang="en-US" sz="2400" dirty="0">
              <a:solidFill>
                <a:schemeClr val="bg1"/>
              </a:solidFill>
              <a:latin typeface="Segoe UI Light" panose="020B0502040204020203" pitchFamily="34" charset="0"/>
              <a:ea typeface="Segoe UI Black" panose="020B0A02040204020203" pitchFamily="34" charset="0"/>
              <a:cs typeface="Segoe UI Light" panose="020B0502040204020203" pitchFamily="34" charset="0"/>
            </a:endParaRPr>
          </a:p>
        </p:txBody>
      </p:sp>
    </p:spTree>
    <p:extLst>
      <p:ext uri="{BB962C8B-B14F-4D97-AF65-F5344CB8AC3E}">
        <p14:creationId xmlns:p14="http://schemas.microsoft.com/office/powerpoint/2010/main" val="712958038"/>
      </p:ext>
    </p:extLst>
  </p:cSld>
  <p:clrMapOvr>
    <a:masterClrMapping/>
  </p:clrMapOvr>
  <mc:AlternateContent xmlns:mc="http://schemas.openxmlformats.org/markup-compatibility/2006" xmlns:p14="http://schemas.microsoft.com/office/powerpoint/2010/main">
    <mc:Choice Requires="p14">
      <p:transition spd="slow" p14:dur="2000" advTm="2055"/>
    </mc:Choice>
    <mc:Fallback xmlns="">
      <p:transition spd="slow" advTm="205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Top Corners Rounded 93">
            <a:extLst>
              <a:ext uri="{FF2B5EF4-FFF2-40B4-BE49-F238E27FC236}">
                <a16:creationId xmlns:a16="http://schemas.microsoft.com/office/drawing/2014/main" id="{78C503D2-0F3B-7B70-5049-E52E72CA0A73}"/>
              </a:ext>
              <a:ext uri="{C183D7F6-B498-43B3-948B-1728B52AA6E4}">
                <adec:decorative xmlns:adec="http://schemas.microsoft.com/office/drawing/2017/decorative" val="1"/>
              </a:ext>
            </a:extLst>
          </p:cNvPr>
          <p:cNvSpPr/>
          <p:nvPr/>
        </p:nvSpPr>
        <p:spPr>
          <a:xfrm rot="10800000">
            <a:off x="5" y="6"/>
            <a:ext cx="6480175" cy="1926399"/>
          </a:xfrm>
          <a:prstGeom prst="round2SameRect">
            <a:avLst>
              <a:gd name="adj1" fmla="val 30229"/>
              <a:gd name="adj2" fmla="val 0"/>
            </a:avLst>
          </a:prstGeom>
          <a:solidFill>
            <a:srgbClr val="FFF8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Heatmap graphic showing no A.Ch activity for the novice mouse until the cheese is presented, at which point there is a dark red spike of A.Ch.">
            <a:extLst>
              <a:ext uri="{FF2B5EF4-FFF2-40B4-BE49-F238E27FC236}">
                <a16:creationId xmlns:a16="http://schemas.microsoft.com/office/drawing/2014/main" id="{1437C13E-0AB1-5ADD-DD81-077A26AAA2E1}"/>
              </a:ext>
            </a:extLst>
          </p:cNvPr>
          <p:cNvPicPr>
            <a:picLocks noChangeAspect="1"/>
          </p:cNvPicPr>
          <p:nvPr/>
        </p:nvPicPr>
        <p:blipFill rotWithShape="1">
          <a:blip r:embed="rId2"/>
          <a:srcRect t="73049"/>
          <a:stretch/>
        </p:blipFill>
        <p:spPr>
          <a:xfrm>
            <a:off x="1982830" y="4173761"/>
            <a:ext cx="3603736" cy="927661"/>
          </a:xfrm>
          <a:custGeom>
            <a:avLst/>
            <a:gdLst>
              <a:gd name="connsiteX0" fmla="*/ 103 w 3603736"/>
              <a:gd name="connsiteY0" fmla="*/ 2 h 3441972"/>
              <a:gd name="connsiteX1" fmla="*/ 3603840 w 3603736"/>
              <a:gd name="connsiteY1" fmla="*/ 2 h 3441972"/>
              <a:gd name="connsiteX2" fmla="*/ 3603840 w 3603736"/>
              <a:gd name="connsiteY2" fmla="*/ 3441975 h 3441972"/>
              <a:gd name="connsiteX3" fmla="*/ 103 w 3603736"/>
              <a:gd name="connsiteY3" fmla="*/ 3441975 h 3441972"/>
            </a:gdLst>
            <a:ahLst/>
            <a:cxnLst>
              <a:cxn ang="0">
                <a:pos x="connsiteX0" y="connsiteY0"/>
              </a:cxn>
              <a:cxn ang="0">
                <a:pos x="connsiteX1" y="connsiteY1"/>
              </a:cxn>
              <a:cxn ang="0">
                <a:pos x="connsiteX2" y="connsiteY2"/>
              </a:cxn>
              <a:cxn ang="0">
                <a:pos x="connsiteX3" y="connsiteY3"/>
              </a:cxn>
            </a:cxnLst>
            <a:rect l="l" t="t" r="r" b="b"/>
            <a:pathLst>
              <a:path w="3603736" h="3441972">
                <a:moveTo>
                  <a:pt x="103" y="2"/>
                </a:moveTo>
                <a:lnTo>
                  <a:pt x="3603840" y="2"/>
                </a:lnTo>
                <a:lnTo>
                  <a:pt x="3603840" y="3441975"/>
                </a:lnTo>
                <a:lnTo>
                  <a:pt x="103" y="3441975"/>
                </a:lnTo>
                <a:close/>
              </a:path>
            </a:pathLst>
          </a:custGeom>
        </p:spPr>
      </p:pic>
      <p:sp>
        <p:nvSpPr>
          <p:cNvPr id="95" name="TextBox 94">
            <a:extLst>
              <a:ext uri="{FF2B5EF4-FFF2-40B4-BE49-F238E27FC236}">
                <a16:creationId xmlns:a16="http://schemas.microsoft.com/office/drawing/2014/main" id="{80616CDC-577A-D8D2-D2F9-01550EC065F3}"/>
              </a:ext>
            </a:extLst>
          </p:cNvPr>
          <p:cNvSpPr txBox="1"/>
          <p:nvPr/>
        </p:nvSpPr>
        <p:spPr>
          <a:xfrm>
            <a:off x="613274" y="330229"/>
            <a:ext cx="5675348" cy="1131528"/>
          </a:xfrm>
          <a:prstGeom prst="rect">
            <a:avLst/>
          </a:prstGeom>
          <a:noFill/>
        </p:spPr>
        <p:txBody>
          <a:bodyPr wrap="square" rtlCol="0">
            <a:spAutoFit/>
          </a:bodyPr>
          <a:lstStyle/>
          <a:p>
            <a:pPr algn="l">
              <a:lnSpc>
                <a:spcPct val="150000"/>
              </a:lnSpc>
            </a:pPr>
            <a:r>
              <a:rPr lang="en-US" sz="2400" dirty="0">
                <a:ln/>
                <a:solidFill>
                  <a:srgbClr val="000000"/>
                </a:solidFill>
                <a:latin typeface="Segoe UI" panose="020B0502040204020203" pitchFamily="34" charset="0"/>
                <a:cs typeface="Segoe UI" panose="020B0502040204020203" pitchFamily="34" charset="0"/>
                <a:sym typeface="Arial"/>
                <a:rtl val="0"/>
              </a:rPr>
              <a:t>Notice that </a:t>
            </a:r>
            <a:r>
              <a:rPr lang="en-US" sz="2400" b="1" dirty="0">
                <a:ln/>
                <a:solidFill>
                  <a:srgbClr val="000000"/>
                </a:solidFill>
                <a:latin typeface="Segoe UI" panose="020B0502040204020203" pitchFamily="34" charset="0"/>
                <a:cs typeface="Segoe UI" panose="020B0502040204020203" pitchFamily="34" charset="0"/>
                <a:sym typeface="Arial"/>
                <a:rtl val="0"/>
              </a:rPr>
              <a:t>in untrained mice</a:t>
            </a:r>
            <a:r>
              <a:rPr lang="en-US" sz="2400" dirty="0">
                <a:ln/>
                <a:solidFill>
                  <a:srgbClr val="000000"/>
                </a:solidFill>
                <a:latin typeface="Segoe UI" panose="020B0502040204020203" pitchFamily="34" charset="0"/>
                <a:cs typeface="Segoe UI" panose="020B0502040204020203" pitchFamily="34" charset="0"/>
                <a:sym typeface="Arial"/>
                <a:rtl val="0"/>
              </a:rPr>
              <a:t>, </a:t>
            </a:r>
            <a:r>
              <a:rPr lang="en-US" sz="2400" b="1" dirty="0">
                <a:ln/>
                <a:solidFill>
                  <a:srgbClr val="ED2500"/>
                </a:solidFill>
                <a:latin typeface="Segoe UI" panose="020B0502040204020203" pitchFamily="34" charset="0"/>
                <a:cs typeface="Segoe UI" panose="020B0502040204020203" pitchFamily="34" charset="0"/>
                <a:sym typeface="Arial"/>
                <a:rtl val="0"/>
              </a:rPr>
              <a:t>A</a:t>
            </a:r>
            <a:r>
              <a:rPr lang="en-US" sz="100" b="1" dirty="0">
                <a:ln/>
                <a:solidFill>
                  <a:srgbClr val="ED2500"/>
                </a:solidFill>
                <a:latin typeface="Segoe UI" panose="020B0502040204020203" pitchFamily="34" charset="0"/>
                <a:cs typeface="Segoe UI" panose="020B0502040204020203" pitchFamily="34" charset="0"/>
                <a:sym typeface="Arial"/>
                <a:rtl val="0"/>
              </a:rPr>
              <a:t>.</a:t>
            </a:r>
            <a:r>
              <a:rPr lang="en-US" sz="2400" b="1" dirty="0">
                <a:ln/>
                <a:solidFill>
                  <a:srgbClr val="ED2500"/>
                </a:solidFill>
                <a:latin typeface="Segoe UI" panose="020B0502040204020203" pitchFamily="34" charset="0"/>
                <a:cs typeface="Segoe UI" panose="020B0502040204020203" pitchFamily="34" charset="0"/>
                <a:sym typeface="Arial"/>
                <a:rtl val="0"/>
              </a:rPr>
              <a:t>Ch </a:t>
            </a:r>
            <a:r>
              <a:rPr lang="en-US" sz="2400" dirty="0">
                <a:ln/>
                <a:solidFill>
                  <a:srgbClr val="000000"/>
                </a:solidFill>
                <a:latin typeface="Segoe UI" panose="020B0502040204020203" pitchFamily="34" charset="0"/>
                <a:cs typeface="Segoe UI" panose="020B0502040204020203" pitchFamily="34" charset="0"/>
                <a:sym typeface="Arial"/>
                <a:rtl val="0"/>
              </a:rPr>
              <a:t>doesn’t really spike until </a:t>
            </a:r>
            <a:r>
              <a:rPr lang="en-US" sz="2400" b="1" dirty="0">
                <a:ln/>
                <a:solidFill>
                  <a:srgbClr val="000000"/>
                </a:solidFill>
                <a:latin typeface="Segoe UI" panose="020B0502040204020203" pitchFamily="34" charset="0"/>
                <a:cs typeface="Segoe UI" panose="020B0502040204020203" pitchFamily="34" charset="0"/>
                <a:sym typeface="Arial"/>
                <a:rtl val="0"/>
              </a:rPr>
              <a:t>the reward</a:t>
            </a:r>
            <a:r>
              <a:rPr lang="en-US" sz="2400" dirty="0">
                <a:ln/>
                <a:solidFill>
                  <a:srgbClr val="000000"/>
                </a:solidFill>
                <a:latin typeface="Segoe UI" panose="020B0502040204020203" pitchFamily="34" charset="0"/>
                <a:cs typeface="Segoe UI" panose="020B0502040204020203" pitchFamily="34" charset="0"/>
                <a:sym typeface="Arial"/>
                <a:rtl val="0"/>
              </a:rPr>
              <a:t>…</a:t>
            </a:r>
          </a:p>
        </p:txBody>
      </p:sp>
      <p:pic>
        <p:nvPicPr>
          <p:cNvPr id="5" name="Picture 4">
            <a:extLst>
              <a:ext uri="{FF2B5EF4-FFF2-40B4-BE49-F238E27FC236}">
                <a16:creationId xmlns:a16="http://schemas.microsoft.com/office/drawing/2014/main" id="{1E5B75D8-0209-8EB6-67FA-70DE3EDE738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3280" y="3931161"/>
            <a:ext cx="574023" cy="800256"/>
          </a:xfrm>
          <a:custGeom>
            <a:avLst/>
            <a:gdLst>
              <a:gd name="connsiteX0" fmla="*/ 51 w 574023"/>
              <a:gd name="connsiteY0" fmla="*/ 145 h 800256"/>
              <a:gd name="connsiteX1" fmla="*/ 574075 w 574023"/>
              <a:gd name="connsiteY1" fmla="*/ 145 h 800256"/>
              <a:gd name="connsiteX2" fmla="*/ 574075 w 574023"/>
              <a:gd name="connsiteY2" fmla="*/ 800401 h 800256"/>
              <a:gd name="connsiteX3" fmla="*/ 51 w 574023"/>
              <a:gd name="connsiteY3" fmla="*/ 800401 h 800256"/>
            </a:gdLst>
            <a:ahLst/>
            <a:cxnLst>
              <a:cxn ang="0">
                <a:pos x="connsiteX0" y="connsiteY0"/>
              </a:cxn>
              <a:cxn ang="0">
                <a:pos x="connsiteX1" y="connsiteY1"/>
              </a:cxn>
              <a:cxn ang="0">
                <a:pos x="connsiteX2" y="connsiteY2"/>
              </a:cxn>
              <a:cxn ang="0">
                <a:pos x="connsiteX3" y="connsiteY3"/>
              </a:cxn>
            </a:cxnLst>
            <a:rect l="l" t="t" r="r" b="b"/>
            <a:pathLst>
              <a:path w="574023" h="800256">
                <a:moveTo>
                  <a:pt x="51" y="145"/>
                </a:moveTo>
                <a:lnTo>
                  <a:pt x="574075" y="145"/>
                </a:lnTo>
                <a:lnTo>
                  <a:pt x="574075" y="800401"/>
                </a:lnTo>
                <a:lnTo>
                  <a:pt x="51" y="800401"/>
                </a:lnTo>
                <a:close/>
              </a:path>
            </a:pathLst>
          </a:custGeom>
        </p:spPr>
      </p:pic>
      <p:sp>
        <p:nvSpPr>
          <p:cNvPr id="34" name="Freeform: Shape 33">
            <a:extLst>
              <a:ext uri="{FF2B5EF4-FFF2-40B4-BE49-F238E27FC236}">
                <a16:creationId xmlns:a16="http://schemas.microsoft.com/office/drawing/2014/main" id="{9E194965-990E-7C96-0983-71E2E6A0FC72}"/>
              </a:ext>
              <a:ext uri="{C183D7F6-B498-43B3-948B-1728B52AA6E4}">
                <adec:decorative xmlns:adec="http://schemas.microsoft.com/office/drawing/2017/decorative" val="1"/>
              </a:ext>
            </a:extLst>
          </p:cNvPr>
          <p:cNvSpPr/>
          <p:nvPr/>
        </p:nvSpPr>
        <p:spPr>
          <a:xfrm>
            <a:off x="452855" y="4896895"/>
            <a:ext cx="2177593" cy="1237240"/>
          </a:xfrm>
          <a:custGeom>
            <a:avLst/>
            <a:gdLst>
              <a:gd name="connsiteX0" fmla="*/ 0 w 2177593"/>
              <a:gd name="connsiteY0" fmla="*/ 0 h 1237240"/>
              <a:gd name="connsiteX1" fmla="*/ 2177594 w 2177593"/>
              <a:gd name="connsiteY1" fmla="*/ 0 h 1237240"/>
              <a:gd name="connsiteX2" fmla="*/ 2177594 w 2177593"/>
              <a:gd name="connsiteY2" fmla="*/ 1237240 h 1237240"/>
              <a:gd name="connsiteX3" fmla="*/ 0 w 2177593"/>
              <a:gd name="connsiteY3" fmla="*/ 1237240 h 1237240"/>
            </a:gdLst>
            <a:ahLst/>
            <a:cxnLst>
              <a:cxn ang="0">
                <a:pos x="connsiteX0" y="connsiteY0"/>
              </a:cxn>
              <a:cxn ang="0">
                <a:pos x="connsiteX1" y="connsiteY1"/>
              </a:cxn>
              <a:cxn ang="0">
                <a:pos x="connsiteX2" y="connsiteY2"/>
              </a:cxn>
              <a:cxn ang="0">
                <a:pos x="connsiteX3" y="connsiteY3"/>
              </a:cxn>
            </a:cxnLst>
            <a:rect l="l" t="t" r="r" b="b"/>
            <a:pathLst>
              <a:path w="2177593" h="1237240">
                <a:moveTo>
                  <a:pt x="0" y="0"/>
                </a:moveTo>
                <a:lnTo>
                  <a:pt x="2177594" y="0"/>
                </a:lnTo>
                <a:lnTo>
                  <a:pt x="2177594" y="1237240"/>
                </a:lnTo>
                <a:lnTo>
                  <a:pt x="0" y="1237240"/>
                </a:lnTo>
                <a:close/>
              </a:path>
            </a:pathLst>
          </a:custGeom>
          <a:noFill/>
          <a:ln w="12732" cap="flat">
            <a:noFill/>
            <a:prstDash val="solid"/>
            <a:miter/>
          </a:ln>
        </p:spPr>
        <p:txBody>
          <a:bodyPr rtlCol="0" anchor="ctr"/>
          <a:lstStyle/>
          <a:p>
            <a:endParaRPr lang="en-US"/>
          </a:p>
        </p:txBody>
      </p:sp>
      <p:sp>
        <p:nvSpPr>
          <p:cNvPr id="2" name="TextBox 1">
            <a:extLst>
              <a:ext uri="{FF2B5EF4-FFF2-40B4-BE49-F238E27FC236}">
                <a16:creationId xmlns:a16="http://schemas.microsoft.com/office/drawing/2014/main" id="{691A5A9E-FB35-52BC-83CF-3CCA13146B43}"/>
              </a:ext>
              <a:ext uri="{C183D7F6-B498-43B3-948B-1728B52AA6E4}">
                <adec:decorative xmlns:adec="http://schemas.microsoft.com/office/drawing/2017/decorative" val="1"/>
              </a:ext>
            </a:extLst>
          </p:cNvPr>
          <p:cNvSpPr txBox="1"/>
          <p:nvPr/>
        </p:nvSpPr>
        <p:spPr>
          <a:xfrm>
            <a:off x="485772" y="4667675"/>
            <a:ext cx="736099" cy="308546"/>
          </a:xfrm>
          <a:prstGeom prst="rect">
            <a:avLst/>
          </a:prstGeom>
          <a:noFill/>
        </p:spPr>
        <p:txBody>
          <a:bodyPr wrap="none" rtlCol="0">
            <a:spAutoFit/>
          </a:bodyPr>
          <a:lstStyle/>
          <a:p>
            <a:pPr algn="l"/>
            <a:r>
              <a:rPr lang="en-US" sz="1405" dirty="0">
                <a:ln/>
                <a:solidFill>
                  <a:srgbClr val="8C8C8C"/>
                </a:solidFill>
                <a:latin typeface="Arial"/>
                <a:cs typeface="Arial"/>
                <a:sym typeface="Arial"/>
                <a:rtl val="0"/>
              </a:rPr>
              <a:t>Novice</a:t>
            </a:r>
          </a:p>
        </p:txBody>
      </p:sp>
      <p:cxnSp>
        <p:nvCxnSpPr>
          <p:cNvPr id="55" name="Straight Arrow Connector 54">
            <a:extLst>
              <a:ext uri="{FF2B5EF4-FFF2-40B4-BE49-F238E27FC236}">
                <a16:creationId xmlns:a16="http://schemas.microsoft.com/office/drawing/2014/main" id="{9A7C514B-48DA-C612-00F4-30FDE5540245}"/>
              </a:ext>
              <a:ext uri="{C183D7F6-B498-43B3-948B-1728B52AA6E4}">
                <adec:decorative xmlns:adec="http://schemas.microsoft.com/office/drawing/2017/decorative" val="1"/>
              </a:ext>
            </a:extLst>
          </p:cNvPr>
          <p:cNvCxnSpPr>
            <a:cxnSpLocks/>
          </p:cNvCxnSpPr>
          <p:nvPr/>
        </p:nvCxnSpPr>
        <p:spPr>
          <a:xfrm flipV="1">
            <a:off x="1917513" y="2525437"/>
            <a:ext cx="0" cy="214223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CFD4060-977E-87D6-333E-A1A7AEB00545}"/>
              </a:ext>
              <a:ext uri="{C183D7F6-B498-43B3-948B-1728B52AA6E4}">
                <adec:decorative xmlns:adec="http://schemas.microsoft.com/office/drawing/2017/decorative" val="1"/>
              </a:ext>
            </a:extLst>
          </p:cNvPr>
          <p:cNvCxnSpPr>
            <a:cxnSpLocks/>
          </p:cNvCxnSpPr>
          <p:nvPr/>
        </p:nvCxnSpPr>
        <p:spPr>
          <a:xfrm flipH="1" flipV="1">
            <a:off x="4376478" y="4832121"/>
            <a:ext cx="180516" cy="503098"/>
          </a:xfrm>
          <a:prstGeom prst="straightConnector1">
            <a:avLst/>
          </a:prstGeom>
          <a:ln w="28575">
            <a:solidFill>
              <a:srgbClr val="F34905"/>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DD18523-A6FD-ADF2-936D-F5D612266D84}"/>
              </a:ext>
              <a:ext uri="{C183D7F6-B498-43B3-948B-1728B52AA6E4}">
                <adec:decorative xmlns:adec="http://schemas.microsoft.com/office/drawing/2017/decorative" val="1"/>
              </a:ext>
            </a:extLst>
          </p:cNvPr>
          <p:cNvSpPr txBox="1"/>
          <p:nvPr/>
        </p:nvSpPr>
        <p:spPr>
          <a:xfrm rot="16200000">
            <a:off x="1265203" y="3367501"/>
            <a:ext cx="927661" cy="369332"/>
          </a:xfrm>
          <a:prstGeom prst="rect">
            <a:avLst/>
          </a:prstGeom>
          <a:noFill/>
        </p:spPr>
        <p:txBody>
          <a:bodyPr wrap="square" rtlCol="0">
            <a:spAutoFit/>
          </a:bodyPr>
          <a:lstStyle/>
          <a:p>
            <a:r>
              <a:rPr lang="en-US" dirty="0"/>
              <a:t>Training</a:t>
            </a:r>
          </a:p>
        </p:txBody>
      </p:sp>
      <p:grpSp>
        <p:nvGrpSpPr>
          <p:cNvPr id="57" name="Group 56">
            <a:extLst>
              <a:ext uri="{FF2B5EF4-FFF2-40B4-BE49-F238E27FC236}">
                <a16:creationId xmlns:a16="http://schemas.microsoft.com/office/drawing/2014/main" id="{DF651016-AE3B-E28F-F03F-8C49837F067E}"/>
              </a:ext>
              <a:ext uri="{C183D7F6-B498-43B3-948B-1728B52AA6E4}">
                <adec:decorative xmlns:adec="http://schemas.microsoft.com/office/drawing/2017/decorative" val="1"/>
              </a:ext>
            </a:extLst>
          </p:cNvPr>
          <p:cNvGrpSpPr/>
          <p:nvPr/>
        </p:nvGrpSpPr>
        <p:grpSpPr>
          <a:xfrm>
            <a:off x="4423139" y="5279779"/>
            <a:ext cx="564831" cy="431978"/>
            <a:chOff x="2837827" y="1908833"/>
            <a:chExt cx="926392" cy="708497"/>
          </a:xfrm>
        </p:grpSpPr>
        <p:pic>
          <p:nvPicPr>
            <p:cNvPr id="58" name="Graphic 57">
              <a:extLst>
                <a:ext uri="{FF2B5EF4-FFF2-40B4-BE49-F238E27FC236}">
                  <a16:creationId xmlns:a16="http://schemas.microsoft.com/office/drawing/2014/main" id="{AED38E8E-221C-38AB-9927-7A6DD1CFC3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256565" y="1920593"/>
              <a:ext cx="507654" cy="641244"/>
            </a:xfrm>
            <a:prstGeom prst="rect">
              <a:avLst/>
            </a:prstGeom>
          </p:spPr>
        </p:pic>
        <p:pic>
          <p:nvPicPr>
            <p:cNvPr id="59" name="Picture 58">
              <a:extLst>
                <a:ext uri="{FF2B5EF4-FFF2-40B4-BE49-F238E27FC236}">
                  <a16:creationId xmlns:a16="http://schemas.microsoft.com/office/drawing/2014/main" id="{9518380C-F1A6-2B41-271F-D8AB81E9630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381" b="95402" l="9699" r="91639">
                          <a14:foregroundMark x1="29599" y1="22003" x2="37124" y2="28161"/>
                          <a14:foregroundMark x1="17559" y1="25780" x2="14548" y2="29310"/>
                          <a14:foregroundMark x1="38796" y1="5255" x2="60033" y2="5583"/>
                          <a14:foregroundMark x1="59030" y1="8374" x2="51839" y2="10591"/>
                          <a14:foregroundMark x1="54348" y1="8046" x2="21237" y2="9031"/>
                          <a14:foregroundMark x1="42809" y1="25287" x2="38127" y2="41051"/>
                          <a14:foregroundMark x1="51839" y1="75369" x2="72241" y2="82759"/>
                          <a14:foregroundMark x1="59699" y1="94581" x2="33779" y2="95238"/>
                          <a14:foregroundMark x1="62040" y1="23481" x2="57023" y2="25616"/>
                          <a14:foregroundMark x1="44816" y1="14204" x2="43144" y2="14368"/>
                          <a14:foregroundMark x1="30602" y1="17980" x2="34783" y2="15189"/>
                          <a14:foregroundMark x1="20903" y1="16995" x2="20234" y2="16502"/>
                          <a14:foregroundMark x1="25920" y1="2627" x2="64716" y2="2463"/>
                          <a14:foregroundMark x1="20569" y1="4433" x2="6689" y2="71921"/>
                          <a14:foregroundMark x1="6689" y1="71921" x2="52007" y2="96880"/>
                          <a14:foregroundMark x1="52007" y1="96880" x2="91806" y2="69540"/>
                          <a14:foregroundMark x1="91806" y1="69540" x2="72074" y2="4187"/>
                          <a14:foregroundMark x1="72074" y1="4187" x2="20234" y2="3448"/>
                          <a14:foregroundMark x1="56355" y1="95074" x2="74247" y2="95402"/>
                          <a14:foregroundMark x1="39799" y1="60920" x2="42809" y2="74548"/>
                          <a14:foregroundMark x1="45151" y1="39901" x2="34783" y2="44828"/>
                          <a14:foregroundMark x1="64047" y1="40066" x2="61371" y2="44171"/>
                          <a14:backgroundMark x1="8027" y1="7225" x2="11371" y2="19869"/>
                          <a14:backgroundMark x1="7692" y1="7061" x2="4013" y2="21018"/>
                          <a14:backgroundMark x1="89632" y1="4762" x2="96823" y2="28161"/>
                          <a14:backgroundMark x1="93478" y1="22989" x2="98829" y2="56486"/>
                          <a14:backgroundMark x1="98829" y1="56486" x2="94147" y2="65435"/>
                        </a14:backgroundRemoval>
                      </a14:imgEffect>
                    </a14:imgLayer>
                  </a14:imgProps>
                </a:ext>
                <a:ext uri="{28A0092B-C50C-407E-A947-70E740481C1C}">
                  <a14:useLocalDpi xmlns:a14="http://schemas.microsoft.com/office/drawing/2010/main" val="0"/>
                </a:ext>
              </a:extLst>
            </a:blip>
            <a:stretch>
              <a:fillRect/>
            </a:stretch>
          </p:blipFill>
          <p:spPr>
            <a:xfrm>
              <a:off x="2837827" y="1908833"/>
              <a:ext cx="347852" cy="708497"/>
            </a:xfrm>
            <a:prstGeom prst="rect">
              <a:avLst/>
            </a:prstGeom>
          </p:spPr>
        </p:pic>
      </p:grpSp>
      <p:sp>
        <p:nvSpPr>
          <p:cNvPr id="60" name="TextBox 59">
            <a:extLst>
              <a:ext uri="{FF2B5EF4-FFF2-40B4-BE49-F238E27FC236}">
                <a16:creationId xmlns:a16="http://schemas.microsoft.com/office/drawing/2014/main" id="{680BF123-4B11-A3B4-8560-356D114CB06B}"/>
              </a:ext>
              <a:ext uri="{C183D7F6-B498-43B3-948B-1728B52AA6E4}">
                <adec:decorative xmlns:adec="http://schemas.microsoft.com/office/drawing/2017/decorative" val="1"/>
              </a:ext>
            </a:extLst>
          </p:cNvPr>
          <p:cNvSpPr txBox="1"/>
          <p:nvPr/>
        </p:nvSpPr>
        <p:spPr>
          <a:xfrm>
            <a:off x="4317541" y="5706179"/>
            <a:ext cx="806631" cy="308546"/>
          </a:xfrm>
          <a:prstGeom prst="rect">
            <a:avLst/>
          </a:prstGeom>
          <a:noFill/>
        </p:spPr>
        <p:txBody>
          <a:bodyPr wrap="none" rtlCol="0">
            <a:spAutoFit/>
          </a:bodyPr>
          <a:lstStyle/>
          <a:p>
            <a:pPr algn="l"/>
            <a:r>
              <a:rPr lang="en-US" sz="1405" dirty="0">
                <a:ln/>
                <a:solidFill>
                  <a:schemeClr val="tx1">
                    <a:lumMod val="50000"/>
                    <a:lumOff val="50000"/>
                  </a:schemeClr>
                </a:solidFill>
                <a:latin typeface="Arial"/>
                <a:cs typeface="Arial"/>
                <a:sym typeface="Arial"/>
                <a:rtl val="0"/>
              </a:rPr>
              <a:t>Reward</a:t>
            </a:r>
          </a:p>
        </p:txBody>
      </p:sp>
      <p:grpSp>
        <p:nvGrpSpPr>
          <p:cNvPr id="63" name="Group 62">
            <a:extLst>
              <a:ext uri="{FF2B5EF4-FFF2-40B4-BE49-F238E27FC236}">
                <a16:creationId xmlns:a16="http://schemas.microsoft.com/office/drawing/2014/main" id="{841A1223-24AE-A3E6-CA66-2A7A1C235A4D}"/>
              </a:ext>
              <a:ext uri="{C183D7F6-B498-43B3-948B-1728B52AA6E4}">
                <adec:decorative xmlns:adec="http://schemas.microsoft.com/office/drawing/2017/decorative" val="1"/>
              </a:ext>
            </a:extLst>
          </p:cNvPr>
          <p:cNvGrpSpPr/>
          <p:nvPr/>
        </p:nvGrpSpPr>
        <p:grpSpPr>
          <a:xfrm>
            <a:off x="3609539" y="5349977"/>
            <a:ext cx="606256" cy="875236"/>
            <a:chOff x="3307061" y="3773571"/>
            <a:chExt cx="606256" cy="875236"/>
          </a:xfrm>
        </p:grpSpPr>
        <p:pic>
          <p:nvPicPr>
            <p:cNvPr id="61" name="Graphic 60">
              <a:extLst>
                <a:ext uri="{FF2B5EF4-FFF2-40B4-BE49-F238E27FC236}">
                  <a16:creationId xmlns:a16="http://schemas.microsoft.com/office/drawing/2014/main" id="{EB72F406-1AF9-1B9A-E9AC-87D7EC2FCD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40092" y="3773571"/>
              <a:ext cx="361033" cy="297502"/>
            </a:xfrm>
            <a:prstGeom prst="rect">
              <a:avLst/>
            </a:prstGeom>
          </p:spPr>
        </p:pic>
        <p:sp>
          <p:nvSpPr>
            <p:cNvPr id="62" name="TextBox 61">
              <a:extLst>
                <a:ext uri="{FF2B5EF4-FFF2-40B4-BE49-F238E27FC236}">
                  <a16:creationId xmlns:a16="http://schemas.microsoft.com/office/drawing/2014/main" id="{5FFC00B7-A55C-767F-3290-C3973C6AA5EA}"/>
                </a:ext>
              </a:extLst>
            </p:cNvPr>
            <p:cNvSpPr txBox="1"/>
            <p:nvPr/>
          </p:nvSpPr>
          <p:spPr>
            <a:xfrm>
              <a:off x="3307061" y="4124048"/>
              <a:ext cx="606256" cy="524759"/>
            </a:xfrm>
            <a:prstGeom prst="rect">
              <a:avLst/>
            </a:prstGeom>
            <a:noFill/>
          </p:spPr>
          <p:txBody>
            <a:bodyPr wrap="none" rtlCol="0">
              <a:spAutoFit/>
            </a:bodyPr>
            <a:lstStyle/>
            <a:p>
              <a:pPr algn="l"/>
              <a:r>
                <a:rPr lang="en-US" sz="1405" dirty="0">
                  <a:ln/>
                  <a:solidFill>
                    <a:schemeClr val="tx1">
                      <a:lumMod val="50000"/>
                      <a:lumOff val="50000"/>
                    </a:schemeClr>
                  </a:solidFill>
                  <a:latin typeface="Arial"/>
                  <a:cs typeface="Arial"/>
                  <a:sym typeface="Arial"/>
                  <a:rtl val="0"/>
                </a:rPr>
                <a:t>Nose</a:t>
              </a:r>
            </a:p>
            <a:p>
              <a:pPr algn="l"/>
              <a:r>
                <a:rPr lang="en-US" sz="1405" dirty="0">
                  <a:ln/>
                  <a:solidFill>
                    <a:schemeClr val="tx1">
                      <a:lumMod val="50000"/>
                      <a:lumOff val="50000"/>
                    </a:schemeClr>
                  </a:solidFill>
                  <a:latin typeface="Arial"/>
                  <a:cs typeface="Arial"/>
                  <a:sym typeface="Arial"/>
                  <a:rtl val="0"/>
                </a:rPr>
                <a:t>Poke</a:t>
              </a:r>
            </a:p>
          </p:txBody>
        </p:sp>
      </p:grpSp>
      <p:sp>
        <p:nvSpPr>
          <p:cNvPr id="68" name="TextBox 67">
            <a:extLst>
              <a:ext uri="{FF2B5EF4-FFF2-40B4-BE49-F238E27FC236}">
                <a16:creationId xmlns:a16="http://schemas.microsoft.com/office/drawing/2014/main" id="{5CB1F750-5218-D4AB-2426-D4401963BE66}"/>
              </a:ext>
              <a:ext uri="{C183D7F6-B498-43B3-948B-1728B52AA6E4}">
                <adec:decorative xmlns:adec="http://schemas.microsoft.com/office/drawing/2017/decorative" val="1"/>
              </a:ext>
            </a:extLst>
          </p:cNvPr>
          <p:cNvSpPr txBox="1"/>
          <p:nvPr/>
        </p:nvSpPr>
        <p:spPr>
          <a:xfrm>
            <a:off x="2716209" y="5678962"/>
            <a:ext cx="578300" cy="308546"/>
          </a:xfrm>
          <a:prstGeom prst="rect">
            <a:avLst/>
          </a:prstGeom>
          <a:noFill/>
        </p:spPr>
        <p:txBody>
          <a:bodyPr wrap="none" rtlCol="0">
            <a:spAutoFit/>
          </a:bodyPr>
          <a:lstStyle/>
          <a:p>
            <a:pPr algn="l"/>
            <a:r>
              <a:rPr lang="en-US" sz="1405" dirty="0">
                <a:ln/>
                <a:solidFill>
                  <a:schemeClr val="tx1">
                    <a:lumMod val="50000"/>
                    <a:lumOff val="50000"/>
                  </a:schemeClr>
                </a:solidFill>
                <a:latin typeface="Arial"/>
                <a:cs typeface="Arial"/>
                <a:sym typeface="Arial"/>
                <a:rtl val="0"/>
              </a:rPr>
              <a:t>Tone</a:t>
            </a:r>
          </a:p>
        </p:txBody>
      </p:sp>
      <p:cxnSp>
        <p:nvCxnSpPr>
          <p:cNvPr id="72" name="Straight Arrow Connector 71">
            <a:extLst>
              <a:ext uri="{FF2B5EF4-FFF2-40B4-BE49-F238E27FC236}">
                <a16:creationId xmlns:a16="http://schemas.microsoft.com/office/drawing/2014/main" id="{A53EA1A0-DD70-EB0B-847B-B5681B81C677}"/>
              </a:ext>
              <a:ext uri="{C183D7F6-B498-43B3-948B-1728B52AA6E4}">
                <adec:decorative xmlns:adec="http://schemas.microsoft.com/office/drawing/2017/decorative" val="1"/>
              </a:ext>
            </a:extLst>
          </p:cNvPr>
          <p:cNvCxnSpPr>
            <a:cxnSpLocks/>
            <a:stCxn id="61" idx="0"/>
          </p:cNvCxnSpPr>
          <p:nvPr/>
        </p:nvCxnSpPr>
        <p:spPr>
          <a:xfrm flipV="1">
            <a:off x="3923087" y="4846879"/>
            <a:ext cx="180516" cy="503098"/>
          </a:xfrm>
          <a:prstGeom prst="straightConnector1">
            <a:avLst/>
          </a:prstGeom>
          <a:ln w="28575">
            <a:solidFill>
              <a:srgbClr val="3EFFC9"/>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31B47C5-2F87-D6D5-71D4-4523ADDC566C}"/>
              </a:ext>
              <a:ext uri="{C183D7F6-B498-43B3-948B-1728B52AA6E4}">
                <adec:decorative xmlns:adec="http://schemas.microsoft.com/office/drawing/2017/decorative" val="1"/>
              </a:ext>
            </a:extLst>
          </p:cNvPr>
          <p:cNvCxnSpPr>
            <a:cxnSpLocks/>
          </p:cNvCxnSpPr>
          <p:nvPr/>
        </p:nvCxnSpPr>
        <p:spPr>
          <a:xfrm flipV="1">
            <a:off x="3012354" y="4832121"/>
            <a:ext cx="180516" cy="503098"/>
          </a:xfrm>
          <a:prstGeom prst="straightConnector1">
            <a:avLst/>
          </a:prstGeom>
          <a:ln w="28575">
            <a:solidFill>
              <a:srgbClr val="000AFF"/>
            </a:solidFill>
            <a:tailEnd type="triangle"/>
          </a:ln>
        </p:spPr>
        <p:style>
          <a:lnRef idx="1">
            <a:schemeClr val="accent1"/>
          </a:lnRef>
          <a:fillRef idx="0">
            <a:schemeClr val="accent1"/>
          </a:fillRef>
          <a:effectRef idx="0">
            <a:schemeClr val="accent1"/>
          </a:effectRef>
          <a:fontRef idx="minor">
            <a:schemeClr val="tx1"/>
          </a:fontRef>
        </p:style>
      </p:cxnSp>
      <p:pic>
        <p:nvPicPr>
          <p:cNvPr id="65" name="Graphic 64">
            <a:extLst>
              <a:ext uri="{FF2B5EF4-FFF2-40B4-BE49-F238E27FC236}">
                <a16:creationId xmlns:a16="http://schemas.microsoft.com/office/drawing/2014/main" id="{D0AEA30A-AEE3-C0BE-E522-5B7AE8A6F43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94069" y="5349428"/>
            <a:ext cx="363093" cy="257898"/>
          </a:xfrm>
          <a:prstGeom prst="rect">
            <a:avLst/>
          </a:prstGeom>
        </p:spPr>
      </p:pic>
      <p:sp>
        <p:nvSpPr>
          <p:cNvPr id="88" name="TextBox 87">
            <a:extLst>
              <a:ext uri="{FF2B5EF4-FFF2-40B4-BE49-F238E27FC236}">
                <a16:creationId xmlns:a16="http://schemas.microsoft.com/office/drawing/2014/main" id="{15DFC7B4-499B-FB71-F344-DDC1460BBF6E}"/>
              </a:ext>
              <a:ext uri="{C183D7F6-B498-43B3-948B-1728B52AA6E4}">
                <adec:decorative xmlns:adec="http://schemas.microsoft.com/office/drawing/2017/decorative" val="1"/>
              </a:ext>
            </a:extLst>
          </p:cNvPr>
          <p:cNvSpPr txBox="1"/>
          <p:nvPr/>
        </p:nvSpPr>
        <p:spPr>
          <a:xfrm>
            <a:off x="2660121" y="3863795"/>
            <a:ext cx="1194081" cy="261610"/>
          </a:xfrm>
          <a:prstGeom prst="rect">
            <a:avLst/>
          </a:prstGeom>
          <a:noFill/>
        </p:spPr>
        <p:txBody>
          <a:bodyPr wrap="square" rtlCol="0">
            <a:spAutoFit/>
          </a:bodyPr>
          <a:lstStyle/>
          <a:p>
            <a:pPr algn="ctr"/>
            <a:r>
              <a:rPr lang="en-US" sz="1100" dirty="0">
                <a:solidFill>
                  <a:srgbClr val="D6DCE5"/>
                </a:solidFill>
                <a:latin typeface="Segoe UI Black" panose="020B0A02040204020203" pitchFamily="34" charset="0"/>
                <a:ea typeface="Segoe UI Black" panose="020B0A02040204020203" pitchFamily="34" charset="0"/>
                <a:cs typeface="Segoe UI" panose="020B0502040204020203" pitchFamily="34" charset="0"/>
              </a:rPr>
              <a:t>(No spike)</a:t>
            </a:r>
          </a:p>
        </p:txBody>
      </p:sp>
      <p:grpSp>
        <p:nvGrpSpPr>
          <p:cNvPr id="89" name="Group 88">
            <a:extLst>
              <a:ext uri="{FF2B5EF4-FFF2-40B4-BE49-F238E27FC236}">
                <a16:creationId xmlns:a16="http://schemas.microsoft.com/office/drawing/2014/main" id="{09721D6F-A705-A5F5-823F-214057C879FD}"/>
              </a:ext>
              <a:ext uri="{C183D7F6-B498-43B3-948B-1728B52AA6E4}">
                <adec:decorative xmlns:adec="http://schemas.microsoft.com/office/drawing/2017/decorative" val="1"/>
              </a:ext>
            </a:extLst>
          </p:cNvPr>
          <p:cNvGrpSpPr/>
          <p:nvPr/>
        </p:nvGrpSpPr>
        <p:grpSpPr>
          <a:xfrm>
            <a:off x="5414885" y="2494482"/>
            <a:ext cx="926857" cy="2501697"/>
            <a:chOff x="5647812" y="1795925"/>
            <a:chExt cx="926857" cy="2501697"/>
          </a:xfrm>
        </p:grpSpPr>
        <p:pic>
          <p:nvPicPr>
            <p:cNvPr id="90" name="Graphic 89">
              <a:extLst>
                <a:ext uri="{FF2B5EF4-FFF2-40B4-BE49-F238E27FC236}">
                  <a16:creationId xmlns:a16="http://schemas.microsoft.com/office/drawing/2014/main" id="{C8DDBE6C-58D2-1824-17C1-A8419ECE34B0}"/>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81567" r="6779"/>
            <a:stretch/>
          </p:blipFill>
          <p:spPr>
            <a:xfrm>
              <a:off x="5929477" y="1914756"/>
              <a:ext cx="363526" cy="2340856"/>
            </a:xfrm>
            <a:prstGeom prst="rect">
              <a:avLst/>
            </a:prstGeom>
          </p:spPr>
        </p:pic>
        <p:sp>
          <p:nvSpPr>
            <p:cNvPr id="91" name="TextBox 90">
              <a:extLst>
                <a:ext uri="{FF2B5EF4-FFF2-40B4-BE49-F238E27FC236}">
                  <a16:creationId xmlns:a16="http://schemas.microsoft.com/office/drawing/2014/main" id="{B74500FD-24CD-C9B6-1111-5BCCC5A5EC69}"/>
                </a:ext>
              </a:extLst>
            </p:cNvPr>
            <p:cNvSpPr txBox="1"/>
            <p:nvPr/>
          </p:nvSpPr>
          <p:spPr>
            <a:xfrm>
              <a:off x="5647812" y="1795925"/>
              <a:ext cx="926857" cy="276999"/>
            </a:xfrm>
            <a:prstGeom prst="rect">
              <a:avLst/>
            </a:prstGeom>
            <a:noFill/>
          </p:spPr>
          <p:txBody>
            <a:bodyPr wrap="none" rtlCol="0">
              <a:spAutoFit/>
            </a:bodyPr>
            <a:lstStyle/>
            <a:p>
              <a:r>
                <a:rPr lang="en-US" sz="1200" dirty="0">
                  <a:solidFill>
                    <a:srgbClr val="810000"/>
                  </a:solidFill>
                  <a:latin typeface="Arial" panose="020B0604020202020204" pitchFamily="34" charset="0"/>
                  <a:cs typeface="Arial" panose="020B0604020202020204" pitchFamily="34" charset="0"/>
                </a:rPr>
                <a:t>High [ACh]</a:t>
              </a:r>
            </a:p>
          </p:txBody>
        </p:sp>
        <p:sp>
          <p:nvSpPr>
            <p:cNvPr id="92" name="TextBox 91">
              <a:extLst>
                <a:ext uri="{FF2B5EF4-FFF2-40B4-BE49-F238E27FC236}">
                  <a16:creationId xmlns:a16="http://schemas.microsoft.com/office/drawing/2014/main" id="{623C0FC8-E264-61D1-C9ED-8D324A977C1A}"/>
                </a:ext>
              </a:extLst>
            </p:cNvPr>
            <p:cNvSpPr txBox="1"/>
            <p:nvPr/>
          </p:nvSpPr>
          <p:spPr>
            <a:xfrm>
              <a:off x="5664644" y="4020623"/>
              <a:ext cx="893193" cy="276999"/>
            </a:xfrm>
            <a:prstGeom prst="rect">
              <a:avLst/>
            </a:prstGeom>
            <a:noFill/>
          </p:spPr>
          <p:txBody>
            <a:bodyPr wrap="none" rtlCol="0">
              <a:spAutoFit/>
            </a:bodyPr>
            <a:lstStyle/>
            <a:p>
              <a:r>
                <a:rPr lang="en-US" sz="1200" dirty="0">
                  <a:solidFill>
                    <a:srgbClr val="000087"/>
                  </a:solidFill>
                  <a:latin typeface="Arial" panose="020B0604020202020204" pitchFamily="34" charset="0"/>
                  <a:cs typeface="Arial" panose="020B0604020202020204" pitchFamily="34" charset="0"/>
                </a:rPr>
                <a:t>Low [ACh]</a:t>
              </a:r>
            </a:p>
          </p:txBody>
        </p:sp>
      </p:grpSp>
    </p:spTree>
    <p:extLst>
      <p:ext uri="{BB962C8B-B14F-4D97-AF65-F5344CB8AC3E}">
        <p14:creationId xmlns:p14="http://schemas.microsoft.com/office/powerpoint/2010/main" val="3838457781"/>
      </p:ext>
    </p:extLst>
  </p:cSld>
  <p:clrMapOvr>
    <a:masterClrMapping/>
  </p:clrMapOvr>
  <mc:AlternateContent xmlns:mc="http://schemas.openxmlformats.org/markup-compatibility/2006" xmlns:p14="http://schemas.microsoft.com/office/powerpoint/2010/main">
    <mc:Choice Requires="p14">
      <p:transition spd="slow" p14:dur="2000" advTm="2082"/>
    </mc:Choice>
    <mc:Fallback xmlns="">
      <p:transition spd="slow" advTm="208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618D9358-3514-899E-DDE5-1B84EEA52F07}"/>
              </a:ext>
              <a:ext uri="{C183D7F6-B498-43B3-948B-1728B52AA6E4}">
                <adec:decorative xmlns:adec="http://schemas.microsoft.com/office/drawing/2017/decorative" val="1"/>
              </a:ext>
            </a:extLst>
          </p:cNvPr>
          <p:cNvSpPr/>
          <p:nvPr/>
        </p:nvSpPr>
        <p:spPr>
          <a:xfrm rot="10800000">
            <a:off x="3" y="0"/>
            <a:ext cx="6480175" cy="1678812"/>
          </a:xfrm>
          <a:prstGeom prst="round2SameRect">
            <a:avLst>
              <a:gd name="adj1" fmla="val 10776"/>
              <a:gd name="adj2" fmla="val 0"/>
            </a:avLst>
          </a:prstGeom>
          <a:solidFill>
            <a:srgbClr val="FFF8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738875-B375-2ED5-4C03-13E53FFC9F54}"/>
              </a:ext>
            </a:extLst>
          </p:cNvPr>
          <p:cNvSpPr txBox="1"/>
          <p:nvPr/>
        </p:nvSpPr>
        <p:spPr>
          <a:xfrm>
            <a:off x="692647" y="206910"/>
            <a:ext cx="5675348" cy="1131528"/>
          </a:xfrm>
          <a:prstGeom prst="rect">
            <a:avLst/>
          </a:prstGeom>
          <a:noFill/>
        </p:spPr>
        <p:txBody>
          <a:bodyPr wrap="square" rtlCol="0">
            <a:spAutoFit/>
          </a:bodyPr>
          <a:lstStyle/>
          <a:p>
            <a:pPr algn="l">
              <a:lnSpc>
                <a:spcPct val="150000"/>
              </a:lnSpc>
            </a:pPr>
            <a:r>
              <a:rPr lang="en-US" sz="2400" dirty="0">
                <a:ln/>
                <a:solidFill>
                  <a:srgbClr val="000000"/>
                </a:solidFill>
                <a:latin typeface="Segoe UI Black" panose="020B0A02040204020203" pitchFamily="34" charset="0"/>
                <a:ea typeface="Segoe UI Black" panose="020B0A02040204020203" pitchFamily="34" charset="0"/>
                <a:cs typeface="Segoe UI" panose="020B0502040204020203" pitchFamily="34" charset="0"/>
                <a:sym typeface="Arial"/>
                <a:rtl val="0"/>
              </a:rPr>
              <a:t>With more training, </a:t>
            </a:r>
            <a:r>
              <a:rPr lang="en-US" sz="2400" dirty="0">
                <a:ln/>
                <a:solidFill>
                  <a:srgbClr val="F34905"/>
                </a:solidFill>
                <a:latin typeface="Segoe UI Black" panose="020B0A02040204020203" pitchFamily="34" charset="0"/>
                <a:ea typeface="Segoe UI Black" panose="020B0A02040204020203" pitchFamily="34" charset="0"/>
                <a:cs typeface="Segoe UI" panose="020B0502040204020203" pitchFamily="34" charset="0"/>
                <a:sym typeface="Arial"/>
                <a:rtl val="0"/>
              </a:rPr>
              <a:t>A</a:t>
            </a:r>
            <a:r>
              <a:rPr lang="en-US" sz="100" dirty="0">
                <a:ln/>
                <a:solidFill>
                  <a:srgbClr val="F34905"/>
                </a:solidFill>
                <a:latin typeface="Segoe UI Black" panose="020B0A02040204020203" pitchFamily="34" charset="0"/>
                <a:ea typeface="Segoe UI Black" panose="020B0A02040204020203" pitchFamily="34" charset="0"/>
                <a:cs typeface="Segoe UI" panose="020B0502040204020203" pitchFamily="34" charset="0"/>
                <a:sym typeface="Arial"/>
                <a:rtl val="0"/>
              </a:rPr>
              <a:t>.</a:t>
            </a:r>
            <a:r>
              <a:rPr lang="en-US" sz="2400" dirty="0">
                <a:ln/>
                <a:solidFill>
                  <a:srgbClr val="F34905"/>
                </a:solidFill>
                <a:latin typeface="Segoe UI Black" panose="020B0A02040204020203" pitchFamily="34" charset="0"/>
                <a:ea typeface="Segoe UI Black" panose="020B0A02040204020203" pitchFamily="34" charset="0"/>
                <a:cs typeface="Segoe UI" panose="020B0502040204020203" pitchFamily="34" charset="0"/>
                <a:sym typeface="Arial"/>
                <a:rtl val="0"/>
              </a:rPr>
              <a:t>Ch </a:t>
            </a:r>
            <a:r>
              <a:rPr lang="en-US" sz="2400" dirty="0">
                <a:ln/>
                <a:solidFill>
                  <a:srgbClr val="000000"/>
                </a:solidFill>
                <a:latin typeface="Segoe UI Black" panose="020B0A02040204020203" pitchFamily="34" charset="0"/>
                <a:ea typeface="Segoe UI Black" panose="020B0A02040204020203" pitchFamily="34" charset="0"/>
                <a:cs typeface="Segoe UI" panose="020B0502040204020203" pitchFamily="34" charset="0"/>
                <a:sym typeface="Arial"/>
                <a:rtl val="0"/>
              </a:rPr>
              <a:t>release shifts earlier...</a:t>
            </a:r>
          </a:p>
        </p:txBody>
      </p:sp>
      <p:sp>
        <p:nvSpPr>
          <p:cNvPr id="34" name="Freeform: Shape 33">
            <a:extLst>
              <a:ext uri="{FF2B5EF4-FFF2-40B4-BE49-F238E27FC236}">
                <a16:creationId xmlns:a16="http://schemas.microsoft.com/office/drawing/2014/main" id="{9E194965-990E-7C96-0983-71E2E6A0FC72}"/>
              </a:ext>
              <a:ext uri="{C183D7F6-B498-43B3-948B-1728B52AA6E4}">
                <adec:decorative xmlns:adec="http://schemas.microsoft.com/office/drawing/2017/decorative" val="1"/>
              </a:ext>
            </a:extLst>
          </p:cNvPr>
          <p:cNvSpPr/>
          <p:nvPr/>
        </p:nvSpPr>
        <p:spPr>
          <a:xfrm>
            <a:off x="452855" y="4682290"/>
            <a:ext cx="2177593" cy="1237240"/>
          </a:xfrm>
          <a:custGeom>
            <a:avLst/>
            <a:gdLst>
              <a:gd name="connsiteX0" fmla="*/ 0 w 2177593"/>
              <a:gd name="connsiteY0" fmla="*/ 0 h 1237240"/>
              <a:gd name="connsiteX1" fmla="*/ 2177594 w 2177593"/>
              <a:gd name="connsiteY1" fmla="*/ 0 h 1237240"/>
              <a:gd name="connsiteX2" fmla="*/ 2177594 w 2177593"/>
              <a:gd name="connsiteY2" fmla="*/ 1237240 h 1237240"/>
              <a:gd name="connsiteX3" fmla="*/ 0 w 2177593"/>
              <a:gd name="connsiteY3" fmla="*/ 1237240 h 1237240"/>
            </a:gdLst>
            <a:ahLst/>
            <a:cxnLst>
              <a:cxn ang="0">
                <a:pos x="connsiteX0" y="connsiteY0"/>
              </a:cxn>
              <a:cxn ang="0">
                <a:pos x="connsiteX1" y="connsiteY1"/>
              </a:cxn>
              <a:cxn ang="0">
                <a:pos x="connsiteX2" y="connsiteY2"/>
              </a:cxn>
              <a:cxn ang="0">
                <a:pos x="connsiteX3" y="connsiteY3"/>
              </a:cxn>
            </a:cxnLst>
            <a:rect l="l" t="t" r="r" b="b"/>
            <a:pathLst>
              <a:path w="2177593" h="1237240">
                <a:moveTo>
                  <a:pt x="0" y="0"/>
                </a:moveTo>
                <a:lnTo>
                  <a:pt x="2177594" y="0"/>
                </a:lnTo>
                <a:lnTo>
                  <a:pt x="2177594" y="1237240"/>
                </a:lnTo>
                <a:lnTo>
                  <a:pt x="0" y="1237240"/>
                </a:lnTo>
                <a:close/>
              </a:path>
            </a:pathLst>
          </a:custGeom>
          <a:noFill/>
          <a:ln w="12732" cap="flat">
            <a:noFill/>
            <a:prstDash val="solid"/>
            <a:miter/>
          </a:ln>
        </p:spPr>
        <p:txBody>
          <a:bodyPr rtlCol="0" anchor="ctr"/>
          <a:lstStyle/>
          <a:p>
            <a:endParaRPr lang="en-US"/>
          </a:p>
        </p:txBody>
      </p:sp>
      <p:grpSp>
        <p:nvGrpSpPr>
          <p:cNvPr id="8" name="Group 7" descr="Same heatmap graph expands upwards to show A.Ch release pattern as mice learns with more training. You can see the A.Ch starting to spike earlier, when the nose is poked, and a little bit when the tone is played.">
            <a:extLst>
              <a:ext uri="{FF2B5EF4-FFF2-40B4-BE49-F238E27FC236}">
                <a16:creationId xmlns:a16="http://schemas.microsoft.com/office/drawing/2014/main" id="{D14A23CC-3D07-E232-CBCA-6093C1A0EF8D}"/>
              </a:ext>
            </a:extLst>
          </p:cNvPr>
          <p:cNvGrpSpPr/>
          <p:nvPr/>
        </p:nvGrpSpPr>
        <p:grpSpPr>
          <a:xfrm>
            <a:off x="485766" y="1854694"/>
            <a:ext cx="5855970" cy="4027386"/>
            <a:chOff x="485766" y="766120"/>
            <a:chExt cx="5855970" cy="4027386"/>
          </a:xfrm>
        </p:grpSpPr>
        <p:pic>
          <p:nvPicPr>
            <p:cNvPr id="5" name="Picture 4">
              <a:extLst>
                <a:ext uri="{FF2B5EF4-FFF2-40B4-BE49-F238E27FC236}">
                  <a16:creationId xmlns:a16="http://schemas.microsoft.com/office/drawing/2014/main" id="{1E5B75D8-0209-8EB6-67FA-70DE3EDE7382}"/>
                </a:ext>
              </a:extLst>
            </p:cNvPr>
            <p:cNvPicPr>
              <a:picLocks noChangeAspect="1"/>
            </p:cNvPicPr>
            <p:nvPr/>
          </p:nvPicPr>
          <p:blipFill>
            <a:blip r:embed="rId2"/>
            <a:stretch>
              <a:fillRect/>
            </a:stretch>
          </p:blipFill>
          <p:spPr>
            <a:xfrm>
              <a:off x="613274" y="3623250"/>
              <a:ext cx="574023" cy="800256"/>
            </a:xfrm>
            <a:custGeom>
              <a:avLst/>
              <a:gdLst>
                <a:gd name="connsiteX0" fmla="*/ 51 w 574023"/>
                <a:gd name="connsiteY0" fmla="*/ 145 h 800256"/>
                <a:gd name="connsiteX1" fmla="*/ 574075 w 574023"/>
                <a:gd name="connsiteY1" fmla="*/ 145 h 800256"/>
                <a:gd name="connsiteX2" fmla="*/ 574075 w 574023"/>
                <a:gd name="connsiteY2" fmla="*/ 800401 h 800256"/>
                <a:gd name="connsiteX3" fmla="*/ 51 w 574023"/>
                <a:gd name="connsiteY3" fmla="*/ 800401 h 800256"/>
              </a:gdLst>
              <a:ahLst/>
              <a:cxnLst>
                <a:cxn ang="0">
                  <a:pos x="connsiteX0" y="connsiteY0"/>
                </a:cxn>
                <a:cxn ang="0">
                  <a:pos x="connsiteX1" y="connsiteY1"/>
                </a:cxn>
                <a:cxn ang="0">
                  <a:pos x="connsiteX2" y="connsiteY2"/>
                </a:cxn>
                <a:cxn ang="0">
                  <a:pos x="connsiteX3" y="connsiteY3"/>
                </a:cxn>
              </a:cxnLst>
              <a:rect l="l" t="t" r="r" b="b"/>
              <a:pathLst>
                <a:path w="574023" h="800256">
                  <a:moveTo>
                    <a:pt x="51" y="145"/>
                  </a:moveTo>
                  <a:lnTo>
                    <a:pt x="574075" y="145"/>
                  </a:lnTo>
                  <a:lnTo>
                    <a:pt x="574075" y="800401"/>
                  </a:lnTo>
                  <a:lnTo>
                    <a:pt x="51" y="800401"/>
                  </a:lnTo>
                  <a:close/>
                </a:path>
              </a:pathLst>
            </a:custGeom>
          </p:spPr>
        </p:pic>
        <p:pic>
          <p:nvPicPr>
            <p:cNvPr id="14" name="Picture 13" descr="The same heatmap graphic showing no A.Ch activity for the novice mouse until the cheese is presented, at which point there is a dark red spike of A.Ch.">
              <a:extLst>
                <a:ext uri="{FF2B5EF4-FFF2-40B4-BE49-F238E27FC236}">
                  <a16:creationId xmlns:a16="http://schemas.microsoft.com/office/drawing/2014/main" id="{1437C13E-0AB1-5ADD-DD81-077A26AAA2E1}"/>
                </a:ext>
              </a:extLst>
            </p:cNvPr>
            <p:cNvPicPr>
              <a:picLocks noChangeAspect="1"/>
            </p:cNvPicPr>
            <p:nvPr/>
          </p:nvPicPr>
          <p:blipFill rotWithShape="1">
            <a:blip r:embed="rId3"/>
            <a:srcRect t="31993" b="-1"/>
            <a:stretch/>
          </p:blipFill>
          <p:spPr>
            <a:xfrm>
              <a:off x="1982830" y="2452650"/>
              <a:ext cx="3603736" cy="2340856"/>
            </a:xfrm>
            <a:custGeom>
              <a:avLst/>
              <a:gdLst>
                <a:gd name="connsiteX0" fmla="*/ 103 w 3603736"/>
                <a:gd name="connsiteY0" fmla="*/ 2 h 3441972"/>
                <a:gd name="connsiteX1" fmla="*/ 3603840 w 3603736"/>
                <a:gd name="connsiteY1" fmla="*/ 2 h 3441972"/>
                <a:gd name="connsiteX2" fmla="*/ 3603840 w 3603736"/>
                <a:gd name="connsiteY2" fmla="*/ 3441975 h 3441972"/>
                <a:gd name="connsiteX3" fmla="*/ 103 w 3603736"/>
                <a:gd name="connsiteY3" fmla="*/ 3441975 h 3441972"/>
              </a:gdLst>
              <a:ahLst/>
              <a:cxnLst>
                <a:cxn ang="0">
                  <a:pos x="connsiteX0" y="connsiteY0"/>
                </a:cxn>
                <a:cxn ang="0">
                  <a:pos x="connsiteX1" y="connsiteY1"/>
                </a:cxn>
                <a:cxn ang="0">
                  <a:pos x="connsiteX2" y="connsiteY2"/>
                </a:cxn>
                <a:cxn ang="0">
                  <a:pos x="connsiteX3" y="connsiteY3"/>
                </a:cxn>
              </a:cxnLst>
              <a:rect l="l" t="t" r="r" b="b"/>
              <a:pathLst>
                <a:path w="3603736" h="3441972">
                  <a:moveTo>
                    <a:pt x="103" y="2"/>
                  </a:moveTo>
                  <a:lnTo>
                    <a:pt x="3603840" y="2"/>
                  </a:lnTo>
                  <a:lnTo>
                    <a:pt x="3603840" y="3441975"/>
                  </a:lnTo>
                  <a:lnTo>
                    <a:pt x="103" y="3441975"/>
                  </a:lnTo>
                  <a:close/>
                </a:path>
              </a:pathLst>
            </a:custGeom>
          </p:spPr>
        </p:pic>
        <p:sp>
          <p:nvSpPr>
            <p:cNvPr id="2" name="TextBox 1">
              <a:extLst>
                <a:ext uri="{FF2B5EF4-FFF2-40B4-BE49-F238E27FC236}">
                  <a16:creationId xmlns:a16="http://schemas.microsoft.com/office/drawing/2014/main" id="{691A5A9E-FB35-52BC-83CF-3CCA13146B43}"/>
                </a:ext>
              </a:extLst>
            </p:cNvPr>
            <p:cNvSpPr txBox="1"/>
            <p:nvPr/>
          </p:nvSpPr>
          <p:spPr>
            <a:xfrm>
              <a:off x="485766" y="4359764"/>
              <a:ext cx="736099" cy="308546"/>
            </a:xfrm>
            <a:prstGeom prst="rect">
              <a:avLst/>
            </a:prstGeom>
            <a:noFill/>
          </p:spPr>
          <p:txBody>
            <a:bodyPr wrap="none" rtlCol="0">
              <a:spAutoFit/>
            </a:bodyPr>
            <a:lstStyle/>
            <a:p>
              <a:pPr algn="l"/>
              <a:r>
                <a:rPr lang="en-US" sz="1405" dirty="0">
                  <a:ln/>
                  <a:solidFill>
                    <a:srgbClr val="8C8C8C"/>
                  </a:solidFill>
                  <a:latin typeface="Arial"/>
                  <a:cs typeface="Arial"/>
                  <a:sym typeface="Arial"/>
                  <a:rtl val="0"/>
                </a:rPr>
                <a:t>Novice</a:t>
              </a:r>
            </a:p>
          </p:txBody>
        </p:sp>
        <p:cxnSp>
          <p:nvCxnSpPr>
            <p:cNvPr id="55" name="Straight Arrow Connector 54">
              <a:extLst>
                <a:ext uri="{FF2B5EF4-FFF2-40B4-BE49-F238E27FC236}">
                  <a16:creationId xmlns:a16="http://schemas.microsoft.com/office/drawing/2014/main" id="{9A7C514B-48DA-C612-00F4-30FDE5540245}"/>
                </a:ext>
              </a:extLst>
            </p:cNvPr>
            <p:cNvCxnSpPr>
              <a:cxnSpLocks/>
            </p:cNvCxnSpPr>
            <p:nvPr/>
          </p:nvCxnSpPr>
          <p:spPr>
            <a:xfrm flipV="1">
              <a:off x="1917513" y="1620386"/>
              <a:ext cx="0" cy="273937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CFD4060-977E-87D6-333E-A1A7AEB00545}"/>
                </a:ext>
              </a:extLst>
            </p:cNvPr>
            <p:cNvCxnSpPr>
              <a:cxnSpLocks/>
            </p:cNvCxnSpPr>
            <p:nvPr/>
          </p:nvCxnSpPr>
          <p:spPr>
            <a:xfrm flipH="1">
              <a:off x="4376478" y="1868095"/>
              <a:ext cx="180516" cy="503098"/>
            </a:xfrm>
            <a:prstGeom prst="straightConnector1">
              <a:avLst/>
            </a:prstGeom>
            <a:ln w="28575">
              <a:solidFill>
                <a:srgbClr val="00EBFF"/>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DD18523-A6FD-ADF2-936D-F5D612266D84}"/>
                </a:ext>
              </a:extLst>
            </p:cNvPr>
            <p:cNvSpPr txBox="1"/>
            <p:nvPr/>
          </p:nvSpPr>
          <p:spPr>
            <a:xfrm rot="16200000">
              <a:off x="1265197" y="3059590"/>
              <a:ext cx="927661" cy="369332"/>
            </a:xfrm>
            <a:prstGeom prst="rect">
              <a:avLst/>
            </a:prstGeom>
            <a:noFill/>
          </p:spPr>
          <p:txBody>
            <a:bodyPr wrap="square" rtlCol="0">
              <a:spAutoFit/>
            </a:bodyPr>
            <a:lstStyle/>
            <a:p>
              <a:r>
                <a:rPr lang="en-US" dirty="0"/>
                <a:t>Training</a:t>
              </a:r>
            </a:p>
          </p:txBody>
        </p:sp>
        <p:grpSp>
          <p:nvGrpSpPr>
            <p:cNvPr id="57" name="Group 56">
              <a:extLst>
                <a:ext uri="{FF2B5EF4-FFF2-40B4-BE49-F238E27FC236}">
                  <a16:creationId xmlns:a16="http://schemas.microsoft.com/office/drawing/2014/main" id="{DF651016-AE3B-E28F-F03F-8C49837F067E}"/>
                </a:ext>
              </a:extLst>
            </p:cNvPr>
            <p:cNvGrpSpPr/>
            <p:nvPr/>
          </p:nvGrpSpPr>
          <p:grpSpPr>
            <a:xfrm>
              <a:off x="4423133" y="1325154"/>
              <a:ext cx="564831" cy="431978"/>
              <a:chOff x="2837827" y="1908833"/>
              <a:chExt cx="926392" cy="708497"/>
            </a:xfrm>
          </p:grpSpPr>
          <p:pic>
            <p:nvPicPr>
              <p:cNvPr id="58" name="Graphic 57">
                <a:extLst>
                  <a:ext uri="{FF2B5EF4-FFF2-40B4-BE49-F238E27FC236}">
                    <a16:creationId xmlns:a16="http://schemas.microsoft.com/office/drawing/2014/main" id="{AED38E8E-221C-38AB-9927-7A6DD1CFC3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256565" y="1920593"/>
                <a:ext cx="507654" cy="641244"/>
              </a:xfrm>
              <a:prstGeom prst="rect">
                <a:avLst/>
              </a:prstGeom>
            </p:spPr>
          </p:pic>
          <p:pic>
            <p:nvPicPr>
              <p:cNvPr id="59" name="Picture 58">
                <a:extLst>
                  <a:ext uri="{FF2B5EF4-FFF2-40B4-BE49-F238E27FC236}">
                    <a16:creationId xmlns:a16="http://schemas.microsoft.com/office/drawing/2014/main" id="{9518380C-F1A6-2B41-271F-D8AB81E9630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381" b="95402" l="9699" r="91639">
                            <a14:foregroundMark x1="29599" y1="22003" x2="37124" y2="28161"/>
                            <a14:foregroundMark x1="17559" y1="25780" x2="14548" y2="29310"/>
                            <a14:foregroundMark x1="38796" y1="5255" x2="60033" y2="5583"/>
                            <a14:foregroundMark x1="59030" y1="8374" x2="51839" y2="10591"/>
                            <a14:foregroundMark x1="54348" y1="8046" x2="21237" y2="9031"/>
                            <a14:foregroundMark x1="42809" y1="25287" x2="38127" y2="41051"/>
                            <a14:foregroundMark x1="51839" y1="75369" x2="72241" y2="82759"/>
                            <a14:foregroundMark x1="59699" y1="94581" x2="33779" y2="95238"/>
                            <a14:foregroundMark x1="62040" y1="23481" x2="57023" y2="25616"/>
                            <a14:foregroundMark x1="44816" y1="14204" x2="43144" y2="14368"/>
                            <a14:foregroundMark x1="30602" y1="17980" x2="34783" y2="15189"/>
                            <a14:foregroundMark x1="20903" y1="16995" x2="20234" y2="16502"/>
                            <a14:foregroundMark x1="25920" y1="2627" x2="64716" y2="2463"/>
                            <a14:foregroundMark x1="20569" y1="4433" x2="6689" y2="71921"/>
                            <a14:foregroundMark x1="6689" y1="71921" x2="52007" y2="96880"/>
                            <a14:foregroundMark x1="52007" y1="96880" x2="91806" y2="69540"/>
                            <a14:foregroundMark x1="91806" y1="69540" x2="72074" y2="4187"/>
                            <a14:foregroundMark x1="72074" y1="4187" x2="20234" y2="3448"/>
                            <a14:foregroundMark x1="56355" y1="95074" x2="74247" y2="95402"/>
                            <a14:foregroundMark x1="39799" y1="60920" x2="42809" y2="74548"/>
                            <a14:foregroundMark x1="45151" y1="39901" x2="34783" y2="44828"/>
                            <a14:foregroundMark x1="64047" y1="40066" x2="61371" y2="44171"/>
                            <a14:backgroundMark x1="8027" y1="7225" x2="11371" y2="19869"/>
                            <a14:backgroundMark x1="7692" y1="7061" x2="4013" y2="21018"/>
                            <a14:backgroundMark x1="89632" y1="4762" x2="96823" y2="28161"/>
                            <a14:backgroundMark x1="93478" y1="22989" x2="98829" y2="56486"/>
                            <a14:backgroundMark x1="98829" y1="56486" x2="94147" y2="65435"/>
                          </a14:backgroundRemoval>
                        </a14:imgEffect>
                      </a14:imgLayer>
                    </a14:imgProps>
                  </a:ext>
                  <a:ext uri="{28A0092B-C50C-407E-A947-70E740481C1C}">
                    <a14:useLocalDpi xmlns:a14="http://schemas.microsoft.com/office/drawing/2010/main" val="0"/>
                  </a:ext>
                </a:extLst>
              </a:blip>
              <a:stretch>
                <a:fillRect/>
              </a:stretch>
            </p:blipFill>
            <p:spPr>
              <a:xfrm>
                <a:off x="2837827" y="1908833"/>
                <a:ext cx="347852" cy="708497"/>
              </a:xfrm>
              <a:prstGeom prst="rect">
                <a:avLst/>
              </a:prstGeom>
            </p:spPr>
          </p:pic>
        </p:grpSp>
        <p:sp>
          <p:nvSpPr>
            <p:cNvPr id="60" name="TextBox 59">
              <a:extLst>
                <a:ext uri="{FF2B5EF4-FFF2-40B4-BE49-F238E27FC236}">
                  <a16:creationId xmlns:a16="http://schemas.microsoft.com/office/drawing/2014/main" id="{680BF123-4B11-A3B4-8560-356D114CB06B}"/>
                </a:ext>
              </a:extLst>
            </p:cNvPr>
            <p:cNvSpPr txBox="1"/>
            <p:nvPr/>
          </p:nvSpPr>
          <p:spPr>
            <a:xfrm>
              <a:off x="4317535" y="1000443"/>
              <a:ext cx="806631" cy="308546"/>
            </a:xfrm>
            <a:prstGeom prst="rect">
              <a:avLst/>
            </a:prstGeom>
            <a:noFill/>
          </p:spPr>
          <p:txBody>
            <a:bodyPr wrap="none" rtlCol="0">
              <a:spAutoFit/>
            </a:bodyPr>
            <a:lstStyle/>
            <a:p>
              <a:pPr algn="l"/>
              <a:r>
                <a:rPr lang="en-US" sz="1405" dirty="0">
                  <a:ln/>
                  <a:solidFill>
                    <a:schemeClr val="tx1">
                      <a:lumMod val="50000"/>
                      <a:lumOff val="50000"/>
                    </a:schemeClr>
                  </a:solidFill>
                  <a:latin typeface="Arial"/>
                  <a:cs typeface="Arial"/>
                  <a:sym typeface="Arial"/>
                  <a:rtl val="0"/>
                </a:rPr>
                <a:t>Reward</a:t>
              </a:r>
            </a:p>
          </p:txBody>
        </p:sp>
        <p:pic>
          <p:nvPicPr>
            <p:cNvPr id="61" name="Graphic 60">
              <a:extLst>
                <a:ext uri="{FF2B5EF4-FFF2-40B4-BE49-F238E27FC236}">
                  <a16:creationId xmlns:a16="http://schemas.microsoft.com/office/drawing/2014/main" id="{EB72F406-1AF9-1B9A-E9AC-87D7EC2FCD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42570" y="1351813"/>
              <a:ext cx="361033" cy="297502"/>
            </a:xfrm>
            <a:prstGeom prst="rect">
              <a:avLst/>
            </a:prstGeom>
          </p:spPr>
        </p:pic>
        <p:sp>
          <p:nvSpPr>
            <p:cNvPr id="62" name="TextBox 61">
              <a:extLst>
                <a:ext uri="{FF2B5EF4-FFF2-40B4-BE49-F238E27FC236}">
                  <a16:creationId xmlns:a16="http://schemas.microsoft.com/office/drawing/2014/main" id="{5FFC00B7-A55C-767F-3290-C3973C6AA5EA}"/>
                </a:ext>
              </a:extLst>
            </p:cNvPr>
            <p:cNvSpPr txBox="1"/>
            <p:nvPr/>
          </p:nvSpPr>
          <p:spPr>
            <a:xfrm>
              <a:off x="3609539" y="766120"/>
              <a:ext cx="606256" cy="524759"/>
            </a:xfrm>
            <a:prstGeom prst="rect">
              <a:avLst/>
            </a:prstGeom>
            <a:noFill/>
          </p:spPr>
          <p:txBody>
            <a:bodyPr wrap="none" rtlCol="0">
              <a:spAutoFit/>
            </a:bodyPr>
            <a:lstStyle/>
            <a:p>
              <a:pPr algn="l"/>
              <a:r>
                <a:rPr lang="en-US" sz="1405" dirty="0">
                  <a:ln/>
                  <a:solidFill>
                    <a:schemeClr val="tx1">
                      <a:lumMod val="50000"/>
                      <a:lumOff val="50000"/>
                    </a:schemeClr>
                  </a:solidFill>
                  <a:latin typeface="Arial"/>
                  <a:cs typeface="Arial"/>
                  <a:sym typeface="Arial"/>
                  <a:rtl val="0"/>
                </a:rPr>
                <a:t>Nose</a:t>
              </a:r>
            </a:p>
            <a:p>
              <a:pPr algn="l"/>
              <a:r>
                <a:rPr lang="en-US" sz="1405" dirty="0">
                  <a:ln/>
                  <a:solidFill>
                    <a:schemeClr val="tx1">
                      <a:lumMod val="50000"/>
                      <a:lumOff val="50000"/>
                    </a:schemeClr>
                  </a:solidFill>
                  <a:latin typeface="Arial"/>
                  <a:cs typeface="Arial"/>
                  <a:sym typeface="Arial"/>
                  <a:rtl val="0"/>
                </a:rPr>
                <a:t>Poke</a:t>
              </a:r>
            </a:p>
          </p:txBody>
        </p:sp>
        <p:cxnSp>
          <p:nvCxnSpPr>
            <p:cNvPr id="72" name="Straight Arrow Connector 71">
              <a:extLst>
                <a:ext uri="{FF2B5EF4-FFF2-40B4-BE49-F238E27FC236}">
                  <a16:creationId xmlns:a16="http://schemas.microsoft.com/office/drawing/2014/main" id="{A53EA1A0-DD70-EB0B-847B-B5681B81C677}"/>
                </a:ext>
              </a:extLst>
            </p:cNvPr>
            <p:cNvCxnSpPr>
              <a:cxnSpLocks/>
            </p:cNvCxnSpPr>
            <p:nvPr/>
          </p:nvCxnSpPr>
          <p:spPr>
            <a:xfrm>
              <a:off x="3923087" y="1882862"/>
              <a:ext cx="180516" cy="503098"/>
            </a:xfrm>
            <a:prstGeom prst="straightConnector1">
              <a:avLst/>
            </a:prstGeom>
            <a:ln w="28575">
              <a:solidFill>
                <a:srgbClr val="F7970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31B47C5-2F87-D6D5-71D4-4523ADDC566C}"/>
                </a:ext>
              </a:extLst>
            </p:cNvPr>
            <p:cNvCxnSpPr>
              <a:cxnSpLocks/>
            </p:cNvCxnSpPr>
            <p:nvPr/>
          </p:nvCxnSpPr>
          <p:spPr>
            <a:xfrm>
              <a:off x="3012354" y="1926606"/>
              <a:ext cx="180516" cy="503098"/>
            </a:xfrm>
            <a:prstGeom prst="straightConnector1">
              <a:avLst/>
            </a:prstGeom>
            <a:ln w="28575">
              <a:solidFill>
                <a:srgbClr val="06F7FF"/>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CB1F750-5218-D4AB-2426-D4401963BE66}"/>
                </a:ext>
              </a:extLst>
            </p:cNvPr>
            <p:cNvSpPr txBox="1"/>
            <p:nvPr/>
          </p:nvSpPr>
          <p:spPr>
            <a:xfrm>
              <a:off x="2716209" y="1006220"/>
              <a:ext cx="578300" cy="308546"/>
            </a:xfrm>
            <a:prstGeom prst="rect">
              <a:avLst/>
            </a:prstGeom>
            <a:noFill/>
          </p:spPr>
          <p:txBody>
            <a:bodyPr wrap="none" rtlCol="0">
              <a:spAutoFit/>
            </a:bodyPr>
            <a:lstStyle/>
            <a:p>
              <a:pPr algn="l"/>
              <a:r>
                <a:rPr lang="en-US" sz="1405" dirty="0">
                  <a:ln/>
                  <a:solidFill>
                    <a:schemeClr val="tx1">
                      <a:lumMod val="50000"/>
                      <a:lumOff val="50000"/>
                    </a:schemeClr>
                  </a:solidFill>
                  <a:latin typeface="Arial"/>
                  <a:cs typeface="Arial"/>
                  <a:sym typeface="Arial"/>
                  <a:rtl val="0"/>
                </a:rPr>
                <a:t>Tone</a:t>
              </a:r>
            </a:p>
          </p:txBody>
        </p:sp>
        <p:pic>
          <p:nvPicPr>
            <p:cNvPr id="65" name="Graphic 64">
              <a:extLst>
                <a:ext uri="{FF2B5EF4-FFF2-40B4-BE49-F238E27FC236}">
                  <a16:creationId xmlns:a16="http://schemas.microsoft.com/office/drawing/2014/main" id="{D0AEA30A-AEE3-C0BE-E522-5B7AE8A6F4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94063" y="1362488"/>
              <a:ext cx="363093" cy="257898"/>
            </a:xfrm>
            <a:prstGeom prst="rect">
              <a:avLst/>
            </a:prstGeom>
          </p:spPr>
        </p:pic>
        <p:grpSp>
          <p:nvGrpSpPr>
            <p:cNvPr id="89" name="Group 88">
              <a:extLst>
                <a:ext uri="{FF2B5EF4-FFF2-40B4-BE49-F238E27FC236}">
                  <a16:creationId xmlns:a16="http://schemas.microsoft.com/office/drawing/2014/main" id="{09721D6F-A705-A5F5-823F-214057C879FD}"/>
                </a:ext>
              </a:extLst>
            </p:cNvPr>
            <p:cNvGrpSpPr/>
            <p:nvPr/>
          </p:nvGrpSpPr>
          <p:grpSpPr>
            <a:xfrm>
              <a:off x="5414879" y="2186565"/>
              <a:ext cx="926857" cy="2501697"/>
              <a:chOff x="5647812" y="1795925"/>
              <a:chExt cx="926857" cy="2501697"/>
            </a:xfrm>
          </p:grpSpPr>
          <p:pic>
            <p:nvPicPr>
              <p:cNvPr id="90" name="Graphic 89">
                <a:extLst>
                  <a:ext uri="{FF2B5EF4-FFF2-40B4-BE49-F238E27FC236}">
                    <a16:creationId xmlns:a16="http://schemas.microsoft.com/office/drawing/2014/main" id="{C8DDBE6C-58D2-1824-17C1-A8419ECE34B0}"/>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81567" r="6779"/>
              <a:stretch/>
            </p:blipFill>
            <p:spPr>
              <a:xfrm>
                <a:off x="5929477" y="1914756"/>
                <a:ext cx="363526" cy="2340856"/>
              </a:xfrm>
              <a:prstGeom prst="rect">
                <a:avLst/>
              </a:prstGeom>
            </p:spPr>
          </p:pic>
          <p:sp>
            <p:nvSpPr>
              <p:cNvPr id="91" name="TextBox 90">
                <a:extLst>
                  <a:ext uri="{FF2B5EF4-FFF2-40B4-BE49-F238E27FC236}">
                    <a16:creationId xmlns:a16="http://schemas.microsoft.com/office/drawing/2014/main" id="{B74500FD-24CD-C9B6-1111-5BCCC5A5EC69}"/>
                  </a:ext>
                </a:extLst>
              </p:cNvPr>
              <p:cNvSpPr txBox="1"/>
              <p:nvPr/>
            </p:nvSpPr>
            <p:spPr>
              <a:xfrm>
                <a:off x="5647812" y="1795925"/>
                <a:ext cx="926857" cy="276999"/>
              </a:xfrm>
              <a:prstGeom prst="rect">
                <a:avLst/>
              </a:prstGeom>
              <a:noFill/>
            </p:spPr>
            <p:txBody>
              <a:bodyPr wrap="none" rtlCol="0">
                <a:spAutoFit/>
              </a:bodyPr>
              <a:lstStyle/>
              <a:p>
                <a:r>
                  <a:rPr lang="en-US" sz="1200" dirty="0">
                    <a:solidFill>
                      <a:srgbClr val="810000"/>
                    </a:solidFill>
                    <a:latin typeface="Arial" panose="020B0604020202020204" pitchFamily="34" charset="0"/>
                    <a:cs typeface="Arial" panose="020B0604020202020204" pitchFamily="34" charset="0"/>
                  </a:rPr>
                  <a:t>High [ACh]</a:t>
                </a:r>
              </a:p>
            </p:txBody>
          </p:sp>
          <p:sp>
            <p:nvSpPr>
              <p:cNvPr id="92" name="TextBox 91">
                <a:extLst>
                  <a:ext uri="{FF2B5EF4-FFF2-40B4-BE49-F238E27FC236}">
                    <a16:creationId xmlns:a16="http://schemas.microsoft.com/office/drawing/2014/main" id="{623C0FC8-E264-61D1-C9ED-8D324A977C1A}"/>
                  </a:ext>
                </a:extLst>
              </p:cNvPr>
              <p:cNvSpPr txBox="1"/>
              <p:nvPr/>
            </p:nvSpPr>
            <p:spPr>
              <a:xfrm>
                <a:off x="5664644" y="4020623"/>
                <a:ext cx="893193" cy="276999"/>
              </a:xfrm>
              <a:prstGeom prst="rect">
                <a:avLst/>
              </a:prstGeom>
              <a:noFill/>
            </p:spPr>
            <p:txBody>
              <a:bodyPr wrap="none" rtlCol="0">
                <a:spAutoFit/>
              </a:bodyPr>
              <a:lstStyle/>
              <a:p>
                <a:r>
                  <a:rPr lang="en-US" sz="1200" dirty="0">
                    <a:solidFill>
                      <a:srgbClr val="000087"/>
                    </a:solidFill>
                    <a:latin typeface="Arial" panose="020B0604020202020204" pitchFamily="34" charset="0"/>
                    <a:cs typeface="Arial" panose="020B0604020202020204" pitchFamily="34" charset="0"/>
                  </a:rPr>
                  <a:t>Low [ACh]</a:t>
                </a:r>
              </a:p>
            </p:txBody>
          </p:sp>
        </p:grpSp>
      </p:grpSp>
    </p:spTree>
    <p:extLst>
      <p:ext uri="{BB962C8B-B14F-4D97-AF65-F5344CB8AC3E}">
        <p14:creationId xmlns:p14="http://schemas.microsoft.com/office/powerpoint/2010/main" val="1427734437"/>
      </p:ext>
    </p:extLst>
  </p:cSld>
  <p:clrMapOvr>
    <a:masterClrMapping/>
  </p:clrMapOvr>
  <mc:AlternateContent xmlns:mc="http://schemas.openxmlformats.org/markup-compatibility/2006" xmlns:p14="http://schemas.microsoft.com/office/powerpoint/2010/main">
    <mc:Choice Requires="p14">
      <p:transition spd="slow" p14:dur="2000" advTm="1808"/>
    </mc:Choice>
    <mc:Fallback xmlns="">
      <p:transition spd="slow" advTm="180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Top Corners Snipped 12">
            <a:extLst>
              <a:ext uri="{FF2B5EF4-FFF2-40B4-BE49-F238E27FC236}">
                <a16:creationId xmlns:a16="http://schemas.microsoft.com/office/drawing/2014/main" id="{95615D82-E451-6C06-BD88-D8A89FBF9B0E}"/>
              </a:ext>
              <a:ext uri="{C183D7F6-B498-43B3-948B-1728B52AA6E4}">
                <adec:decorative xmlns:adec="http://schemas.microsoft.com/office/drawing/2017/decorative" val="1"/>
              </a:ext>
            </a:extLst>
          </p:cNvPr>
          <p:cNvSpPr/>
          <p:nvPr/>
        </p:nvSpPr>
        <p:spPr>
          <a:xfrm rot="10800000">
            <a:off x="0" y="0"/>
            <a:ext cx="6480174" cy="1382432"/>
          </a:xfrm>
          <a:prstGeom prst="snip2SameRect">
            <a:avLst>
              <a:gd name="adj1" fmla="val 22180"/>
              <a:gd name="adj2" fmla="val 0"/>
            </a:avLst>
          </a:prstGeom>
          <a:solidFill>
            <a:srgbClr val="222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9E194965-990E-7C96-0983-71E2E6A0FC72}"/>
              </a:ext>
              <a:ext uri="{C183D7F6-B498-43B3-948B-1728B52AA6E4}">
                <adec:decorative xmlns:adec="http://schemas.microsoft.com/office/drawing/2017/decorative" val="1"/>
              </a:ext>
            </a:extLst>
          </p:cNvPr>
          <p:cNvSpPr/>
          <p:nvPr/>
        </p:nvSpPr>
        <p:spPr>
          <a:xfrm>
            <a:off x="322227" y="5139492"/>
            <a:ext cx="2177593" cy="1237240"/>
          </a:xfrm>
          <a:custGeom>
            <a:avLst/>
            <a:gdLst>
              <a:gd name="connsiteX0" fmla="*/ 0 w 2177593"/>
              <a:gd name="connsiteY0" fmla="*/ 0 h 1237240"/>
              <a:gd name="connsiteX1" fmla="*/ 2177594 w 2177593"/>
              <a:gd name="connsiteY1" fmla="*/ 0 h 1237240"/>
              <a:gd name="connsiteX2" fmla="*/ 2177594 w 2177593"/>
              <a:gd name="connsiteY2" fmla="*/ 1237240 h 1237240"/>
              <a:gd name="connsiteX3" fmla="*/ 0 w 2177593"/>
              <a:gd name="connsiteY3" fmla="*/ 1237240 h 1237240"/>
            </a:gdLst>
            <a:ahLst/>
            <a:cxnLst>
              <a:cxn ang="0">
                <a:pos x="connsiteX0" y="connsiteY0"/>
              </a:cxn>
              <a:cxn ang="0">
                <a:pos x="connsiteX1" y="connsiteY1"/>
              </a:cxn>
              <a:cxn ang="0">
                <a:pos x="connsiteX2" y="connsiteY2"/>
              </a:cxn>
              <a:cxn ang="0">
                <a:pos x="connsiteX3" y="connsiteY3"/>
              </a:cxn>
            </a:cxnLst>
            <a:rect l="l" t="t" r="r" b="b"/>
            <a:pathLst>
              <a:path w="2177593" h="1237240">
                <a:moveTo>
                  <a:pt x="0" y="0"/>
                </a:moveTo>
                <a:lnTo>
                  <a:pt x="2177594" y="0"/>
                </a:lnTo>
                <a:lnTo>
                  <a:pt x="2177594" y="1237240"/>
                </a:lnTo>
                <a:lnTo>
                  <a:pt x="0" y="1237240"/>
                </a:lnTo>
                <a:close/>
              </a:path>
            </a:pathLst>
          </a:custGeom>
          <a:noFill/>
          <a:ln w="12732" cap="flat">
            <a:noFill/>
            <a:prstDash val="solid"/>
            <a:miter/>
          </a:ln>
        </p:spPr>
        <p:txBody>
          <a:bodyPr rtlCol="0" anchor="ctr"/>
          <a:lstStyle/>
          <a:p>
            <a:endParaRPr lang="en-US"/>
          </a:p>
        </p:txBody>
      </p:sp>
      <p:sp>
        <p:nvSpPr>
          <p:cNvPr id="62" name="TextBox 61">
            <a:extLst>
              <a:ext uri="{FF2B5EF4-FFF2-40B4-BE49-F238E27FC236}">
                <a16:creationId xmlns:a16="http://schemas.microsoft.com/office/drawing/2014/main" id="{5FFC00B7-A55C-767F-3290-C3973C6AA5EA}"/>
              </a:ext>
              <a:ext uri="{C183D7F6-B498-43B3-948B-1728B52AA6E4}">
                <adec:decorative xmlns:adec="http://schemas.microsoft.com/office/drawing/2017/decorative" val="1"/>
              </a:ext>
            </a:extLst>
          </p:cNvPr>
          <p:cNvSpPr txBox="1"/>
          <p:nvPr/>
        </p:nvSpPr>
        <p:spPr>
          <a:xfrm>
            <a:off x="3478911" y="1473704"/>
            <a:ext cx="606256" cy="524759"/>
          </a:xfrm>
          <a:prstGeom prst="rect">
            <a:avLst/>
          </a:prstGeom>
          <a:noFill/>
        </p:spPr>
        <p:txBody>
          <a:bodyPr wrap="none" rtlCol="0">
            <a:spAutoFit/>
          </a:bodyPr>
          <a:lstStyle/>
          <a:p>
            <a:pPr algn="l"/>
            <a:r>
              <a:rPr lang="en-US" sz="1400" dirty="0">
                <a:ln/>
                <a:solidFill>
                  <a:schemeClr val="tx1">
                    <a:lumMod val="50000"/>
                    <a:lumOff val="50000"/>
                  </a:schemeClr>
                </a:solidFill>
                <a:latin typeface="Arial"/>
                <a:cs typeface="Arial"/>
                <a:sym typeface="Arial"/>
                <a:rtl val="0"/>
              </a:rPr>
              <a:t>Nose</a:t>
            </a:r>
          </a:p>
          <a:p>
            <a:pPr algn="l"/>
            <a:r>
              <a:rPr lang="en-US" sz="1400" dirty="0">
                <a:ln/>
                <a:solidFill>
                  <a:schemeClr val="tx1">
                    <a:lumMod val="50000"/>
                    <a:lumOff val="50000"/>
                  </a:schemeClr>
                </a:solidFill>
                <a:latin typeface="Arial"/>
                <a:cs typeface="Arial"/>
                <a:sym typeface="Arial"/>
                <a:rtl val="0"/>
              </a:rPr>
              <a:t>Poke</a:t>
            </a:r>
          </a:p>
        </p:txBody>
      </p:sp>
      <p:sp>
        <p:nvSpPr>
          <p:cNvPr id="11" name="TextBox 10">
            <a:extLst>
              <a:ext uri="{FF2B5EF4-FFF2-40B4-BE49-F238E27FC236}">
                <a16:creationId xmlns:a16="http://schemas.microsoft.com/office/drawing/2014/main" id="{976FFCC3-6393-8103-90FE-21EDB2638093}"/>
              </a:ext>
            </a:extLst>
          </p:cNvPr>
          <p:cNvSpPr txBox="1"/>
          <p:nvPr/>
        </p:nvSpPr>
        <p:spPr>
          <a:xfrm>
            <a:off x="692647" y="54506"/>
            <a:ext cx="5675348" cy="1131528"/>
          </a:xfrm>
          <a:prstGeom prst="rect">
            <a:avLst/>
          </a:prstGeom>
          <a:noFill/>
        </p:spPr>
        <p:txBody>
          <a:bodyPr wrap="square" rtlCol="0">
            <a:spAutoFit/>
          </a:bodyPr>
          <a:lstStyle/>
          <a:p>
            <a:pPr algn="l">
              <a:lnSpc>
                <a:spcPct val="150000"/>
              </a:lnSpc>
            </a:pPr>
            <a:r>
              <a:rPr lang="en-US" sz="2400" dirty="0">
                <a:ln/>
                <a:solidFill>
                  <a:schemeClr val="bg1"/>
                </a:solidFill>
                <a:latin typeface="Segoe UI" panose="020B0502040204020203" pitchFamily="34" charset="0"/>
                <a:ea typeface="Segoe UI Black" panose="020B0A02040204020203" pitchFamily="34" charset="0"/>
                <a:cs typeface="Segoe UI" panose="020B0502040204020203" pitchFamily="34" charset="0"/>
                <a:sym typeface="Arial"/>
                <a:rtl val="0"/>
              </a:rPr>
              <a:t>Here, in the </a:t>
            </a:r>
            <a:r>
              <a:rPr lang="en-US" sz="2400" b="1" dirty="0">
                <a:ln/>
                <a:solidFill>
                  <a:schemeClr val="bg1"/>
                </a:solidFill>
                <a:latin typeface="Segoe UI Black" panose="020B0A02040204020203" pitchFamily="34" charset="0"/>
                <a:ea typeface="Segoe UI Black" panose="020B0A02040204020203" pitchFamily="34" charset="0"/>
                <a:cs typeface="Segoe UI" panose="020B0502040204020203" pitchFamily="34" charset="0"/>
                <a:sym typeface="Arial"/>
                <a:rtl val="0"/>
              </a:rPr>
              <a:t>expert mouse</a:t>
            </a:r>
            <a:r>
              <a:rPr lang="en-US" sz="2400" dirty="0">
                <a:ln/>
                <a:solidFill>
                  <a:schemeClr val="bg1"/>
                </a:solidFill>
                <a:latin typeface="Segoe UI" panose="020B0502040204020203" pitchFamily="34" charset="0"/>
                <a:ea typeface="Segoe UI Black" panose="020B0A02040204020203" pitchFamily="34" charset="0"/>
                <a:cs typeface="Segoe UI" panose="020B0502040204020203" pitchFamily="34" charset="0"/>
                <a:sym typeface="Arial"/>
                <a:rtl val="0"/>
              </a:rPr>
              <a:t>, you can see A</a:t>
            </a:r>
            <a:r>
              <a:rPr lang="en-US" sz="100" dirty="0">
                <a:ln/>
                <a:solidFill>
                  <a:schemeClr val="bg1"/>
                </a:solidFill>
                <a:latin typeface="Segoe UI" panose="020B0502040204020203" pitchFamily="34" charset="0"/>
                <a:ea typeface="Segoe UI Black" panose="020B0A02040204020203" pitchFamily="34" charset="0"/>
                <a:cs typeface="Segoe UI" panose="020B0502040204020203" pitchFamily="34" charset="0"/>
                <a:sym typeface="Arial"/>
                <a:rtl val="0"/>
              </a:rPr>
              <a:t>.</a:t>
            </a:r>
            <a:r>
              <a:rPr lang="en-US" sz="2400" dirty="0">
                <a:ln/>
                <a:solidFill>
                  <a:schemeClr val="bg1"/>
                </a:solidFill>
                <a:latin typeface="Segoe UI" panose="020B0502040204020203" pitchFamily="34" charset="0"/>
                <a:ea typeface="Segoe UI Black" panose="020B0A02040204020203" pitchFamily="34" charset="0"/>
                <a:cs typeface="Segoe UI" panose="020B0502040204020203" pitchFamily="34" charset="0"/>
                <a:sym typeface="Arial"/>
                <a:rtl val="0"/>
              </a:rPr>
              <a:t>Ch spike </a:t>
            </a:r>
            <a:r>
              <a:rPr lang="en-US" sz="2400" dirty="0">
                <a:ln/>
                <a:solidFill>
                  <a:schemeClr val="bg1"/>
                </a:solidFill>
                <a:latin typeface="Segoe UI Black" panose="020B0A02040204020203" pitchFamily="34" charset="0"/>
                <a:ea typeface="Segoe UI Black" panose="020B0A02040204020203" pitchFamily="34" charset="0"/>
                <a:cs typeface="Segoe UI" panose="020B0502040204020203" pitchFamily="34" charset="0"/>
                <a:sym typeface="Arial"/>
                <a:rtl val="0"/>
              </a:rPr>
              <a:t>earlier, on the tone</a:t>
            </a:r>
            <a:r>
              <a:rPr lang="en-US" sz="2400" dirty="0">
                <a:ln/>
                <a:solidFill>
                  <a:schemeClr val="bg1"/>
                </a:solidFill>
                <a:latin typeface="Segoe UI" panose="020B0502040204020203" pitchFamily="34" charset="0"/>
                <a:ea typeface="Segoe UI Black" panose="020B0A02040204020203" pitchFamily="34" charset="0"/>
                <a:cs typeface="Segoe UI" panose="020B0502040204020203" pitchFamily="34" charset="0"/>
                <a:sym typeface="Arial"/>
                <a:rtl val="0"/>
              </a:rPr>
              <a:t>...</a:t>
            </a:r>
          </a:p>
        </p:txBody>
      </p:sp>
      <p:grpSp>
        <p:nvGrpSpPr>
          <p:cNvPr id="4" name="Group 3" descr="The heatmap graph has now expanded to show A.Ch release patterns for the fully-trained expert mouse, represented by Brain from Pinky and the Brain. You can see there are medium-dark spikes of A.Ch on the tone and poke, and almost no spike on the actual reward.">
            <a:extLst>
              <a:ext uri="{FF2B5EF4-FFF2-40B4-BE49-F238E27FC236}">
                <a16:creationId xmlns:a16="http://schemas.microsoft.com/office/drawing/2014/main" id="{4DC15D7F-583B-7F12-1B0A-3CBEAB3381DF}"/>
              </a:ext>
            </a:extLst>
          </p:cNvPr>
          <p:cNvGrpSpPr/>
          <p:nvPr/>
        </p:nvGrpSpPr>
        <p:grpSpPr>
          <a:xfrm>
            <a:off x="355138" y="1686249"/>
            <a:ext cx="6033667" cy="4653033"/>
            <a:chOff x="355138" y="1686249"/>
            <a:chExt cx="6033667" cy="4653033"/>
          </a:xfrm>
        </p:grpSpPr>
        <p:pic>
          <p:nvPicPr>
            <p:cNvPr id="5" name="Picture 4">
              <a:extLst>
                <a:ext uri="{FF2B5EF4-FFF2-40B4-BE49-F238E27FC236}">
                  <a16:creationId xmlns:a16="http://schemas.microsoft.com/office/drawing/2014/main" id="{1E5B75D8-0209-8EB6-67FA-70DE3EDE738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82652" y="5169026"/>
              <a:ext cx="574023" cy="800256"/>
            </a:xfrm>
            <a:custGeom>
              <a:avLst/>
              <a:gdLst>
                <a:gd name="connsiteX0" fmla="*/ 51 w 574023"/>
                <a:gd name="connsiteY0" fmla="*/ 145 h 800256"/>
                <a:gd name="connsiteX1" fmla="*/ 574075 w 574023"/>
                <a:gd name="connsiteY1" fmla="*/ 145 h 800256"/>
                <a:gd name="connsiteX2" fmla="*/ 574075 w 574023"/>
                <a:gd name="connsiteY2" fmla="*/ 800401 h 800256"/>
                <a:gd name="connsiteX3" fmla="*/ 51 w 574023"/>
                <a:gd name="connsiteY3" fmla="*/ 800401 h 800256"/>
              </a:gdLst>
              <a:ahLst/>
              <a:cxnLst>
                <a:cxn ang="0">
                  <a:pos x="connsiteX0" y="connsiteY0"/>
                </a:cxn>
                <a:cxn ang="0">
                  <a:pos x="connsiteX1" y="connsiteY1"/>
                </a:cxn>
                <a:cxn ang="0">
                  <a:pos x="connsiteX2" y="connsiteY2"/>
                </a:cxn>
                <a:cxn ang="0">
                  <a:pos x="connsiteX3" y="connsiteY3"/>
                </a:cxn>
              </a:cxnLst>
              <a:rect l="l" t="t" r="r" b="b"/>
              <a:pathLst>
                <a:path w="574023" h="800256">
                  <a:moveTo>
                    <a:pt x="51" y="145"/>
                  </a:moveTo>
                  <a:lnTo>
                    <a:pt x="574075" y="145"/>
                  </a:lnTo>
                  <a:lnTo>
                    <a:pt x="574075" y="800401"/>
                  </a:lnTo>
                  <a:lnTo>
                    <a:pt x="51" y="800401"/>
                  </a:lnTo>
                  <a:close/>
                </a:path>
              </a:pathLst>
            </a:custGeom>
          </p:spPr>
        </p:pic>
        <p:pic>
          <p:nvPicPr>
            <p:cNvPr id="14" name="Picture 13" descr="The heatmap graph has now expanded to show A.Ch release patterns for the fully-trained expert mouse, represented by Brain from Pinky and the Brain. You can see there are medium-dark spikes of A.Ch on the tone and poke, and almost no spike on the actual reward.">
              <a:extLst>
                <a:ext uri="{FF2B5EF4-FFF2-40B4-BE49-F238E27FC236}">
                  <a16:creationId xmlns:a16="http://schemas.microsoft.com/office/drawing/2014/main" id="{1437C13E-0AB1-5ADD-DD81-077A26AAA2E1}"/>
                </a:ext>
              </a:extLst>
            </p:cNvPr>
            <p:cNvPicPr>
              <a:picLocks noChangeAspect="1"/>
            </p:cNvPicPr>
            <p:nvPr/>
          </p:nvPicPr>
          <p:blipFill rotWithShape="1">
            <a:blip r:embed="rId3"/>
            <a:srcRect t="-1007" b="-1"/>
            <a:stretch/>
          </p:blipFill>
          <p:spPr>
            <a:xfrm>
              <a:off x="1867407" y="2862580"/>
              <a:ext cx="3603736" cy="3476702"/>
            </a:xfrm>
            <a:custGeom>
              <a:avLst/>
              <a:gdLst>
                <a:gd name="connsiteX0" fmla="*/ 103 w 3603736"/>
                <a:gd name="connsiteY0" fmla="*/ 2 h 3441972"/>
                <a:gd name="connsiteX1" fmla="*/ 3603840 w 3603736"/>
                <a:gd name="connsiteY1" fmla="*/ 2 h 3441972"/>
                <a:gd name="connsiteX2" fmla="*/ 3603840 w 3603736"/>
                <a:gd name="connsiteY2" fmla="*/ 3441975 h 3441972"/>
                <a:gd name="connsiteX3" fmla="*/ 103 w 3603736"/>
                <a:gd name="connsiteY3" fmla="*/ 3441975 h 3441972"/>
              </a:gdLst>
              <a:ahLst/>
              <a:cxnLst>
                <a:cxn ang="0">
                  <a:pos x="connsiteX0" y="connsiteY0"/>
                </a:cxn>
                <a:cxn ang="0">
                  <a:pos x="connsiteX1" y="connsiteY1"/>
                </a:cxn>
                <a:cxn ang="0">
                  <a:pos x="connsiteX2" y="connsiteY2"/>
                </a:cxn>
                <a:cxn ang="0">
                  <a:pos x="connsiteX3" y="connsiteY3"/>
                </a:cxn>
              </a:cxnLst>
              <a:rect l="l" t="t" r="r" b="b"/>
              <a:pathLst>
                <a:path w="3603736" h="3441972">
                  <a:moveTo>
                    <a:pt x="103" y="2"/>
                  </a:moveTo>
                  <a:lnTo>
                    <a:pt x="3603840" y="2"/>
                  </a:lnTo>
                  <a:lnTo>
                    <a:pt x="3603840" y="3441975"/>
                  </a:lnTo>
                  <a:lnTo>
                    <a:pt x="103" y="3441975"/>
                  </a:lnTo>
                  <a:close/>
                </a:path>
              </a:pathLst>
            </a:custGeom>
          </p:spPr>
        </p:pic>
        <p:sp>
          <p:nvSpPr>
            <p:cNvPr id="2" name="TextBox 1">
              <a:extLst>
                <a:ext uri="{FF2B5EF4-FFF2-40B4-BE49-F238E27FC236}">
                  <a16:creationId xmlns:a16="http://schemas.microsoft.com/office/drawing/2014/main" id="{691A5A9E-FB35-52BC-83CF-3CCA13146B43}"/>
                </a:ext>
              </a:extLst>
            </p:cNvPr>
            <p:cNvSpPr txBox="1"/>
            <p:nvPr/>
          </p:nvSpPr>
          <p:spPr>
            <a:xfrm>
              <a:off x="355144" y="5905546"/>
              <a:ext cx="732893" cy="307777"/>
            </a:xfrm>
            <a:prstGeom prst="rect">
              <a:avLst/>
            </a:prstGeom>
            <a:noFill/>
          </p:spPr>
          <p:txBody>
            <a:bodyPr wrap="none" rtlCol="0">
              <a:spAutoFit/>
            </a:bodyPr>
            <a:lstStyle/>
            <a:p>
              <a:pPr algn="l"/>
              <a:r>
                <a:rPr lang="en-US" sz="1400" dirty="0">
                  <a:ln/>
                  <a:solidFill>
                    <a:srgbClr val="8C8C8C"/>
                  </a:solidFill>
                  <a:latin typeface="Arial"/>
                  <a:cs typeface="Arial"/>
                  <a:sym typeface="Arial"/>
                  <a:rtl val="0"/>
                </a:rPr>
                <a:t>Novice</a:t>
              </a:r>
            </a:p>
          </p:txBody>
        </p:sp>
        <p:cxnSp>
          <p:nvCxnSpPr>
            <p:cNvPr id="55" name="Straight Arrow Connector 54">
              <a:extLst>
                <a:ext uri="{FF2B5EF4-FFF2-40B4-BE49-F238E27FC236}">
                  <a16:creationId xmlns:a16="http://schemas.microsoft.com/office/drawing/2014/main" id="{9A7C514B-48DA-C612-00F4-30FDE5540245}"/>
                </a:ext>
              </a:extLst>
            </p:cNvPr>
            <p:cNvCxnSpPr>
              <a:cxnSpLocks/>
            </p:cNvCxnSpPr>
            <p:nvPr/>
          </p:nvCxnSpPr>
          <p:spPr>
            <a:xfrm flipV="1">
              <a:off x="1786885" y="3166162"/>
              <a:ext cx="0" cy="2739378"/>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CFD4060-977E-87D6-333E-A1A7AEB00545}"/>
                </a:ext>
              </a:extLst>
            </p:cNvPr>
            <p:cNvCxnSpPr>
              <a:cxnSpLocks/>
            </p:cNvCxnSpPr>
            <p:nvPr/>
          </p:nvCxnSpPr>
          <p:spPr>
            <a:xfrm flipH="1">
              <a:off x="4245850" y="2357957"/>
              <a:ext cx="180516" cy="503098"/>
            </a:xfrm>
            <a:prstGeom prst="straightConnector1">
              <a:avLst/>
            </a:prstGeom>
            <a:ln w="28575">
              <a:solidFill>
                <a:srgbClr val="0176FF"/>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DD18523-A6FD-ADF2-936D-F5D612266D84}"/>
                </a:ext>
              </a:extLst>
            </p:cNvPr>
            <p:cNvSpPr txBox="1"/>
            <p:nvPr/>
          </p:nvSpPr>
          <p:spPr>
            <a:xfrm rot="16200000">
              <a:off x="1134575" y="4620755"/>
              <a:ext cx="927661" cy="338554"/>
            </a:xfrm>
            <a:prstGeom prst="rect">
              <a:avLst/>
            </a:prstGeom>
            <a:noFill/>
          </p:spPr>
          <p:txBody>
            <a:bodyPr wrap="square" rtlCol="0">
              <a:spAutoFit/>
            </a:bodyPr>
            <a:lstStyle/>
            <a:p>
              <a:r>
                <a:rPr lang="en-US" sz="1600" dirty="0"/>
                <a:t>Training</a:t>
              </a:r>
            </a:p>
          </p:txBody>
        </p:sp>
        <p:grpSp>
          <p:nvGrpSpPr>
            <p:cNvPr id="57" name="Group 56">
              <a:extLst>
                <a:ext uri="{FF2B5EF4-FFF2-40B4-BE49-F238E27FC236}">
                  <a16:creationId xmlns:a16="http://schemas.microsoft.com/office/drawing/2014/main" id="{DF651016-AE3B-E28F-F03F-8C49837F067E}"/>
                </a:ext>
              </a:extLst>
            </p:cNvPr>
            <p:cNvGrpSpPr/>
            <p:nvPr/>
          </p:nvGrpSpPr>
          <p:grpSpPr>
            <a:xfrm>
              <a:off x="4292511" y="2010960"/>
              <a:ext cx="564831" cy="431978"/>
              <a:chOff x="2837827" y="1908833"/>
              <a:chExt cx="926392" cy="708497"/>
            </a:xfrm>
          </p:grpSpPr>
          <p:pic>
            <p:nvPicPr>
              <p:cNvPr id="58" name="Graphic 57">
                <a:extLst>
                  <a:ext uri="{FF2B5EF4-FFF2-40B4-BE49-F238E27FC236}">
                    <a16:creationId xmlns:a16="http://schemas.microsoft.com/office/drawing/2014/main" id="{AED38E8E-221C-38AB-9927-7A6DD1CFC3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256565" y="1920593"/>
                <a:ext cx="507654" cy="641244"/>
              </a:xfrm>
              <a:prstGeom prst="rect">
                <a:avLst/>
              </a:prstGeom>
            </p:spPr>
          </p:pic>
          <p:pic>
            <p:nvPicPr>
              <p:cNvPr id="59" name="Picture 58">
                <a:extLst>
                  <a:ext uri="{FF2B5EF4-FFF2-40B4-BE49-F238E27FC236}">
                    <a16:creationId xmlns:a16="http://schemas.microsoft.com/office/drawing/2014/main" id="{9518380C-F1A6-2B41-271F-D8AB81E9630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381" b="95402" l="9699" r="91639">
                            <a14:foregroundMark x1="29599" y1="22003" x2="37124" y2="28161"/>
                            <a14:foregroundMark x1="17559" y1="25780" x2="14548" y2="29310"/>
                            <a14:foregroundMark x1="38796" y1="5255" x2="60033" y2="5583"/>
                            <a14:foregroundMark x1="59030" y1="8374" x2="51839" y2="10591"/>
                            <a14:foregroundMark x1="54348" y1="8046" x2="21237" y2="9031"/>
                            <a14:foregroundMark x1="42809" y1="25287" x2="38127" y2="41051"/>
                            <a14:foregroundMark x1="51839" y1="75369" x2="72241" y2="82759"/>
                            <a14:foregroundMark x1="59699" y1="94581" x2="33779" y2="95238"/>
                            <a14:foregroundMark x1="62040" y1="23481" x2="57023" y2="25616"/>
                            <a14:foregroundMark x1="44816" y1="14204" x2="43144" y2="14368"/>
                            <a14:foregroundMark x1="30602" y1="17980" x2="34783" y2="15189"/>
                            <a14:foregroundMark x1="20903" y1="16995" x2="20234" y2="16502"/>
                            <a14:foregroundMark x1="25920" y1="2627" x2="64716" y2="2463"/>
                            <a14:foregroundMark x1="20569" y1="4433" x2="6689" y2="71921"/>
                            <a14:foregroundMark x1="6689" y1="71921" x2="52007" y2="96880"/>
                            <a14:foregroundMark x1="52007" y1="96880" x2="91806" y2="69540"/>
                            <a14:foregroundMark x1="91806" y1="69540" x2="72074" y2="4187"/>
                            <a14:foregroundMark x1="72074" y1="4187" x2="20234" y2="3448"/>
                            <a14:foregroundMark x1="56355" y1="95074" x2="74247" y2="95402"/>
                            <a14:foregroundMark x1="39799" y1="60920" x2="42809" y2="74548"/>
                            <a14:foregroundMark x1="45151" y1="39901" x2="34783" y2="44828"/>
                            <a14:foregroundMark x1="64047" y1="40066" x2="61371" y2="44171"/>
                            <a14:backgroundMark x1="8027" y1="7225" x2="11371" y2="19869"/>
                            <a14:backgroundMark x1="7692" y1="7061" x2="4013" y2="21018"/>
                            <a14:backgroundMark x1="89632" y1="4762" x2="96823" y2="28161"/>
                            <a14:backgroundMark x1="93478" y1="22989" x2="98829" y2="56486"/>
                            <a14:backgroundMark x1="98829" y1="56486" x2="94147" y2="65435"/>
                          </a14:backgroundRemoval>
                        </a14:imgEffect>
                      </a14:imgLayer>
                    </a14:imgProps>
                  </a:ext>
                  <a:ext uri="{28A0092B-C50C-407E-A947-70E740481C1C}">
                    <a14:useLocalDpi xmlns:a14="http://schemas.microsoft.com/office/drawing/2010/main" val="0"/>
                  </a:ext>
                </a:extLst>
              </a:blip>
              <a:stretch>
                <a:fillRect/>
              </a:stretch>
            </p:blipFill>
            <p:spPr>
              <a:xfrm>
                <a:off x="2837827" y="1908833"/>
                <a:ext cx="347852" cy="708497"/>
              </a:xfrm>
              <a:prstGeom prst="rect">
                <a:avLst/>
              </a:prstGeom>
            </p:spPr>
          </p:pic>
        </p:grpSp>
        <p:sp>
          <p:nvSpPr>
            <p:cNvPr id="60" name="TextBox 59">
              <a:extLst>
                <a:ext uri="{FF2B5EF4-FFF2-40B4-BE49-F238E27FC236}">
                  <a16:creationId xmlns:a16="http://schemas.microsoft.com/office/drawing/2014/main" id="{680BF123-4B11-A3B4-8560-356D114CB06B}"/>
                </a:ext>
              </a:extLst>
            </p:cNvPr>
            <p:cNvSpPr txBox="1"/>
            <p:nvPr/>
          </p:nvSpPr>
          <p:spPr>
            <a:xfrm>
              <a:off x="4186913" y="1686249"/>
              <a:ext cx="806631" cy="308546"/>
            </a:xfrm>
            <a:prstGeom prst="rect">
              <a:avLst/>
            </a:prstGeom>
            <a:noFill/>
          </p:spPr>
          <p:txBody>
            <a:bodyPr wrap="none" rtlCol="0">
              <a:spAutoFit/>
            </a:bodyPr>
            <a:lstStyle/>
            <a:p>
              <a:pPr algn="l"/>
              <a:r>
                <a:rPr lang="en-US" sz="1400" dirty="0">
                  <a:ln/>
                  <a:solidFill>
                    <a:schemeClr val="tx1">
                      <a:lumMod val="50000"/>
                      <a:lumOff val="50000"/>
                    </a:schemeClr>
                  </a:solidFill>
                  <a:latin typeface="Arial"/>
                  <a:cs typeface="Arial"/>
                  <a:sym typeface="Arial"/>
                  <a:rtl val="0"/>
                </a:rPr>
                <a:t>Reward</a:t>
              </a:r>
            </a:p>
          </p:txBody>
        </p:sp>
        <p:pic>
          <p:nvPicPr>
            <p:cNvPr id="61" name="Graphic 60">
              <a:extLst>
                <a:ext uri="{FF2B5EF4-FFF2-40B4-BE49-F238E27FC236}">
                  <a16:creationId xmlns:a16="http://schemas.microsoft.com/office/drawing/2014/main" id="{EB72F406-1AF9-1B9A-E9AC-87D7EC2FCD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1948" y="2059391"/>
              <a:ext cx="361033" cy="297502"/>
            </a:xfrm>
            <a:prstGeom prst="rect">
              <a:avLst/>
            </a:prstGeom>
          </p:spPr>
        </p:pic>
        <p:cxnSp>
          <p:nvCxnSpPr>
            <p:cNvPr id="72" name="Straight Arrow Connector 71">
              <a:extLst>
                <a:ext uri="{FF2B5EF4-FFF2-40B4-BE49-F238E27FC236}">
                  <a16:creationId xmlns:a16="http://schemas.microsoft.com/office/drawing/2014/main" id="{A53EA1A0-DD70-EB0B-847B-B5681B81C677}"/>
                </a:ext>
              </a:extLst>
            </p:cNvPr>
            <p:cNvCxnSpPr>
              <a:cxnSpLocks/>
            </p:cNvCxnSpPr>
            <p:nvPr/>
          </p:nvCxnSpPr>
          <p:spPr>
            <a:xfrm>
              <a:off x="3792459" y="2394496"/>
              <a:ext cx="180516" cy="503098"/>
            </a:xfrm>
            <a:prstGeom prst="straightConnector1">
              <a:avLst/>
            </a:prstGeom>
            <a:ln w="28575">
              <a:solidFill>
                <a:srgbClr val="00EBFF"/>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31B47C5-2F87-D6D5-71D4-4523ADDC566C}"/>
                </a:ext>
              </a:extLst>
            </p:cNvPr>
            <p:cNvCxnSpPr>
              <a:cxnSpLocks/>
            </p:cNvCxnSpPr>
            <p:nvPr/>
          </p:nvCxnSpPr>
          <p:spPr>
            <a:xfrm>
              <a:off x="2881726" y="2416467"/>
              <a:ext cx="180516" cy="503098"/>
            </a:xfrm>
            <a:prstGeom prst="straightConnector1">
              <a:avLst/>
            </a:prstGeom>
            <a:ln w="28575">
              <a:solidFill>
                <a:srgbClr val="06F7FF"/>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CB1F750-5218-D4AB-2426-D4401963BE66}"/>
                </a:ext>
              </a:extLst>
            </p:cNvPr>
            <p:cNvSpPr txBox="1"/>
            <p:nvPr/>
          </p:nvSpPr>
          <p:spPr>
            <a:xfrm>
              <a:off x="2585581" y="1692025"/>
              <a:ext cx="578300" cy="308546"/>
            </a:xfrm>
            <a:prstGeom prst="rect">
              <a:avLst/>
            </a:prstGeom>
            <a:noFill/>
          </p:spPr>
          <p:txBody>
            <a:bodyPr wrap="none" rtlCol="0">
              <a:spAutoFit/>
            </a:bodyPr>
            <a:lstStyle/>
            <a:p>
              <a:pPr algn="l"/>
              <a:r>
                <a:rPr lang="en-US" sz="1400" dirty="0">
                  <a:ln/>
                  <a:solidFill>
                    <a:schemeClr val="tx1">
                      <a:lumMod val="50000"/>
                      <a:lumOff val="50000"/>
                    </a:schemeClr>
                  </a:solidFill>
                  <a:latin typeface="Arial"/>
                  <a:cs typeface="Arial"/>
                  <a:sym typeface="Arial"/>
                  <a:rtl val="0"/>
                </a:rPr>
                <a:t>Tone</a:t>
              </a:r>
            </a:p>
          </p:txBody>
        </p:sp>
        <p:pic>
          <p:nvPicPr>
            <p:cNvPr id="65" name="Graphic 64">
              <a:extLst>
                <a:ext uri="{FF2B5EF4-FFF2-40B4-BE49-F238E27FC236}">
                  <a16:creationId xmlns:a16="http://schemas.microsoft.com/office/drawing/2014/main" id="{D0AEA30A-AEE3-C0BE-E522-5B7AE8A6F4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3441" y="2091837"/>
              <a:ext cx="363093" cy="257898"/>
            </a:xfrm>
            <a:prstGeom prst="rect">
              <a:avLst/>
            </a:prstGeom>
          </p:spPr>
        </p:pic>
        <p:grpSp>
          <p:nvGrpSpPr>
            <p:cNvPr id="89" name="Group 88">
              <a:extLst>
                <a:ext uri="{FF2B5EF4-FFF2-40B4-BE49-F238E27FC236}">
                  <a16:creationId xmlns:a16="http://schemas.microsoft.com/office/drawing/2014/main" id="{09721D6F-A705-A5F5-823F-214057C879FD}"/>
                </a:ext>
              </a:extLst>
            </p:cNvPr>
            <p:cNvGrpSpPr/>
            <p:nvPr/>
          </p:nvGrpSpPr>
          <p:grpSpPr>
            <a:xfrm>
              <a:off x="5521260" y="3701959"/>
              <a:ext cx="867545" cy="2486308"/>
              <a:chOff x="5647812" y="1795925"/>
              <a:chExt cx="867545" cy="2486308"/>
            </a:xfrm>
          </p:grpSpPr>
          <p:pic>
            <p:nvPicPr>
              <p:cNvPr id="90" name="Graphic 89">
                <a:extLst>
                  <a:ext uri="{FF2B5EF4-FFF2-40B4-BE49-F238E27FC236}">
                    <a16:creationId xmlns:a16="http://schemas.microsoft.com/office/drawing/2014/main" id="{C8DDBE6C-58D2-1824-17C1-A8419ECE34B0}"/>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81567" r="6779"/>
              <a:stretch/>
            </p:blipFill>
            <p:spPr>
              <a:xfrm>
                <a:off x="5929477" y="1914756"/>
                <a:ext cx="363526" cy="2340856"/>
              </a:xfrm>
              <a:prstGeom prst="rect">
                <a:avLst/>
              </a:prstGeom>
            </p:spPr>
          </p:pic>
          <p:sp>
            <p:nvSpPr>
              <p:cNvPr id="91" name="TextBox 90">
                <a:extLst>
                  <a:ext uri="{FF2B5EF4-FFF2-40B4-BE49-F238E27FC236}">
                    <a16:creationId xmlns:a16="http://schemas.microsoft.com/office/drawing/2014/main" id="{B74500FD-24CD-C9B6-1111-5BCCC5A5EC69}"/>
                  </a:ext>
                </a:extLst>
              </p:cNvPr>
              <p:cNvSpPr txBox="1"/>
              <p:nvPr/>
            </p:nvSpPr>
            <p:spPr>
              <a:xfrm>
                <a:off x="5647812" y="1795925"/>
                <a:ext cx="867545" cy="261610"/>
              </a:xfrm>
              <a:prstGeom prst="rect">
                <a:avLst/>
              </a:prstGeom>
              <a:noFill/>
            </p:spPr>
            <p:txBody>
              <a:bodyPr wrap="none" rtlCol="0">
                <a:spAutoFit/>
              </a:bodyPr>
              <a:lstStyle/>
              <a:p>
                <a:r>
                  <a:rPr lang="en-US" sz="1100" dirty="0">
                    <a:solidFill>
                      <a:srgbClr val="810000"/>
                    </a:solidFill>
                    <a:latin typeface="Arial" panose="020B0604020202020204" pitchFamily="34" charset="0"/>
                    <a:cs typeface="Arial" panose="020B0604020202020204" pitchFamily="34" charset="0"/>
                  </a:rPr>
                  <a:t>High [ACh]</a:t>
                </a:r>
              </a:p>
            </p:txBody>
          </p:sp>
          <p:sp>
            <p:nvSpPr>
              <p:cNvPr id="92" name="TextBox 91">
                <a:extLst>
                  <a:ext uri="{FF2B5EF4-FFF2-40B4-BE49-F238E27FC236}">
                    <a16:creationId xmlns:a16="http://schemas.microsoft.com/office/drawing/2014/main" id="{623C0FC8-E264-61D1-C9ED-8D324A977C1A}"/>
                  </a:ext>
                </a:extLst>
              </p:cNvPr>
              <p:cNvSpPr txBox="1"/>
              <p:nvPr/>
            </p:nvSpPr>
            <p:spPr>
              <a:xfrm>
                <a:off x="5664644" y="4020623"/>
                <a:ext cx="835485" cy="261610"/>
              </a:xfrm>
              <a:prstGeom prst="rect">
                <a:avLst/>
              </a:prstGeom>
              <a:noFill/>
            </p:spPr>
            <p:txBody>
              <a:bodyPr wrap="none" rtlCol="0">
                <a:spAutoFit/>
              </a:bodyPr>
              <a:lstStyle/>
              <a:p>
                <a:r>
                  <a:rPr lang="en-US" sz="1100" dirty="0">
                    <a:solidFill>
                      <a:srgbClr val="000087"/>
                    </a:solidFill>
                    <a:latin typeface="Arial" panose="020B0604020202020204" pitchFamily="34" charset="0"/>
                    <a:cs typeface="Arial" panose="020B0604020202020204" pitchFamily="34" charset="0"/>
                  </a:rPr>
                  <a:t>Low [ACh]</a:t>
                </a:r>
              </a:p>
            </p:txBody>
          </p:sp>
        </p:grpSp>
        <p:pic>
          <p:nvPicPr>
            <p:cNvPr id="3" name="Picture 2">
              <a:extLst>
                <a:ext uri="{FF2B5EF4-FFF2-40B4-BE49-F238E27FC236}">
                  <a16:creationId xmlns:a16="http://schemas.microsoft.com/office/drawing/2014/main" id="{00B1DAB1-D8B6-E6F7-C5CB-968526FD50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436701" y="2901499"/>
              <a:ext cx="619974" cy="778688"/>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AB7562B6-CFC0-4C05-8B51-4A19A8D9515D}"/>
                </a:ext>
              </a:extLst>
            </p:cNvPr>
            <p:cNvSpPr txBox="1"/>
            <p:nvPr/>
          </p:nvSpPr>
          <p:spPr>
            <a:xfrm>
              <a:off x="355138" y="3636426"/>
              <a:ext cx="705642" cy="308546"/>
            </a:xfrm>
            <a:prstGeom prst="rect">
              <a:avLst/>
            </a:prstGeom>
            <a:noFill/>
          </p:spPr>
          <p:txBody>
            <a:bodyPr wrap="none" rtlCol="0">
              <a:spAutoFit/>
            </a:bodyPr>
            <a:lstStyle/>
            <a:p>
              <a:pPr algn="l"/>
              <a:r>
                <a:rPr lang="en-US" sz="1405" dirty="0">
                  <a:ln/>
                  <a:solidFill>
                    <a:srgbClr val="8C8C8C"/>
                  </a:solidFill>
                  <a:latin typeface="Arial"/>
                  <a:cs typeface="Arial"/>
                  <a:sym typeface="Arial"/>
                  <a:rtl val="0"/>
                </a:rPr>
                <a:t>Expert</a:t>
              </a:r>
            </a:p>
          </p:txBody>
        </p:sp>
      </p:grpSp>
    </p:spTree>
    <p:extLst>
      <p:ext uri="{BB962C8B-B14F-4D97-AF65-F5344CB8AC3E}">
        <p14:creationId xmlns:p14="http://schemas.microsoft.com/office/powerpoint/2010/main" val="1468023866"/>
      </p:ext>
    </p:extLst>
  </p:cSld>
  <p:clrMapOvr>
    <a:masterClrMapping/>
  </p:clrMapOvr>
  <mc:AlternateContent xmlns:mc="http://schemas.openxmlformats.org/markup-compatibility/2006" xmlns:p14="http://schemas.microsoft.com/office/powerpoint/2010/main">
    <mc:Choice Requires="p14">
      <p:transition spd="slow" p14:dur="2000" advTm="1967"/>
    </mc:Choice>
    <mc:Fallback xmlns="">
      <p:transition spd="slow" advTm="196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8DEECA-2D3D-478D-80E1-5D33457468CA}"/>
              </a:ext>
              <a:ext uri="{C183D7F6-B498-43B3-948B-1728B52AA6E4}">
                <adec:decorative xmlns:adec="http://schemas.microsoft.com/office/drawing/2017/decorative" val="1"/>
              </a:ext>
            </a:extLst>
          </p:cNvPr>
          <p:cNvSpPr/>
          <p:nvPr/>
        </p:nvSpPr>
        <p:spPr>
          <a:xfrm>
            <a:off x="7" y="1"/>
            <a:ext cx="6480173" cy="2189396"/>
          </a:xfrm>
          <a:prstGeom prst="rect">
            <a:avLst/>
          </a:prstGeom>
          <a:solidFill>
            <a:srgbClr val="222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96"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8CA5CA21-B4A4-4F85-B960-F087D13FA17C}"/>
              </a:ext>
              <a:ext uri="{C183D7F6-B498-43B3-948B-1728B52AA6E4}">
                <adec:decorative xmlns:adec="http://schemas.microsoft.com/office/drawing/2017/decorative" val="0"/>
              </a:ext>
            </a:extLst>
          </p:cNvPr>
          <p:cNvSpPr txBox="1"/>
          <p:nvPr/>
        </p:nvSpPr>
        <p:spPr>
          <a:xfrm>
            <a:off x="208985" y="351641"/>
            <a:ext cx="2028052" cy="369332"/>
          </a:xfrm>
          <a:prstGeom prst="rect">
            <a:avLst/>
          </a:prstGeom>
          <a:noFill/>
        </p:spPr>
        <p:txBody>
          <a:bodyPr wrap="square" rtlCol="0">
            <a:spAutoFit/>
          </a:bodyPr>
          <a:lstStyle/>
          <a:p>
            <a:r>
              <a:rPr lang="en-US" dirty="0">
                <a:solidFill>
                  <a:schemeClr val="bg1">
                    <a:lumMod val="75000"/>
                  </a:schemeClr>
                </a:solidFill>
                <a:latin typeface="Segoe UI" panose="020B0502040204020203" pitchFamily="34" charset="0"/>
                <a:cs typeface="Segoe UI" panose="020B0502040204020203" pitchFamily="34" charset="0"/>
              </a:rPr>
              <a:t>Methods</a:t>
            </a:r>
          </a:p>
        </p:txBody>
      </p:sp>
      <p:sp>
        <p:nvSpPr>
          <p:cNvPr id="48" name="TextBox 47">
            <a:extLst>
              <a:ext uri="{FF2B5EF4-FFF2-40B4-BE49-F238E27FC236}">
                <a16:creationId xmlns:a16="http://schemas.microsoft.com/office/drawing/2014/main" id="{7FAA515E-5D4E-409B-BB81-EC506FA7A1D2}"/>
              </a:ext>
            </a:extLst>
          </p:cNvPr>
          <p:cNvSpPr txBox="1"/>
          <p:nvPr/>
        </p:nvSpPr>
        <p:spPr>
          <a:xfrm>
            <a:off x="208991" y="758218"/>
            <a:ext cx="5933907" cy="830997"/>
          </a:xfrm>
          <a:prstGeom prst="rect">
            <a:avLst/>
          </a:prstGeom>
          <a:noFill/>
        </p:spPr>
        <p:txBody>
          <a:bodyPr wrap="square" rtlCol="0">
            <a:spAutoFit/>
          </a:bodyPr>
          <a:lstStyle/>
          <a:p>
            <a:r>
              <a:rPr lang="en-US" sz="2400" dirty="0">
                <a:solidFill>
                  <a:schemeClr val="bg1"/>
                </a:solidFill>
                <a:latin typeface="Segoe UI" panose="020B0502040204020203" pitchFamily="34" charset="0"/>
                <a:cs typeface="Segoe UI" panose="020B0502040204020203" pitchFamily="34" charset="0"/>
              </a:rPr>
              <a:t>We recorded </a:t>
            </a:r>
            <a:r>
              <a:rPr lang="en-US" sz="2400" dirty="0" err="1">
                <a:solidFill>
                  <a:schemeClr val="bg1"/>
                </a:solidFill>
                <a:latin typeface="Segoe UI" panose="020B0502040204020203" pitchFamily="34" charset="0"/>
                <a:cs typeface="Segoe UI" panose="020B0502040204020203" pitchFamily="34" charset="0"/>
              </a:rPr>
              <a:t>A</a:t>
            </a:r>
            <a:r>
              <a:rPr lang="en-US" sz="100" dirty="0" err="1">
                <a:solidFill>
                  <a:schemeClr val="bg1"/>
                </a:solidFill>
                <a:latin typeface="Segoe UI" panose="020B0502040204020203" pitchFamily="34" charset="0"/>
                <a:cs typeface="Segoe UI" panose="020B0502040204020203" pitchFamily="34" charset="0"/>
              </a:rPr>
              <a:t>.</a:t>
            </a:r>
            <a:r>
              <a:rPr lang="en-US" sz="2400" dirty="0" err="1">
                <a:solidFill>
                  <a:schemeClr val="bg1"/>
                </a:solidFill>
                <a:latin typeface="Segoe UI" panose="020B0502040204020203" pitchFamily="34" charset="0"/>
                <a:cs typeface="Segoe UI" panose="020B0502040204020203" pitchFamily="34" charset="0"/>
              </a:rPr>
              <a:t>Ch</a:t>
            </a:r>
            <a:r>
              <a:rPr lang="en-US" sz="2400" dirty="0">
                <a:solidFill>
                  <a:schemeClr val="bg1"/>
                </a:solidFill>
                <a:latin typeface="Segoe UI" panose="020B0502040204020203" pitchFamily="34" charset="0"/>
                <a:cs typeface="Segoe UI" panose="020B0502040204020203" pitchFamily="34" charset="0"/>
              </a:rPr>
              <a:t> in the B.L.A with Fluorescent </a:t>
            </a:r>
            <a:r>
              <a:rPr lang="en-US" sz="2400" dirty="0" err="1">
                <a:solidFill>
                  <a:schemeClr val="bg1"/>
                </a:solidFill>
                <a:latin typeface="Segoe UI" panose="020B0502040204020203" pitchFamily="34" charset="0"/>
                <a:cs typeface="Segoe UI" panose="020B0502040204020203" pitchFamily="34" charset="0"/>
              </a:rPr>
              <a:t>A</a:t>
            </a:r>
            <a:r>
              <a:rPr lang="en-US" sz="100" dirty="0" err="1">
                <a:solidFill>
                  <a:schemeClr val="bg1"/>
                </a:solidFill>
                <a:latin typeface="Segoe UI" panose="020B0502040204020203" pitchFamily="34" charset="0"/>
                <a:cs typeface="Segoe UI" panose="020B0502040204020203" pitchFamily="34" charset="0"/>
              </a:rPr>
              <a:t>.</a:t>
            </a:r>
            <a:r>
              <a:rPr lang="en-US" sz="2400" dirty="0" err="1">
                <a:solidFill>
                  <a:schemeClr val="bg1"/>
                </a:solidFill>
                <a:latin typeface="Segoe UI" panose="020B0502040204020203" pitchFamily="34" charset="0"/>
                <a:cs typeface="Segoe UI" panose="020B0502040204020203" pitchFamily="34" charset="0"/>
              </a:rPr>
              <a:t>Ch</a:t>
            </a:r>
            <a:r>
              <a:rPr lang="en-US" sz="2400" dirty="0">
                <a:solidFill>
                  <a:schemeClr val="bg1"/>
                </a:solidFill>
                <a:latin typeface="Segoe UI" panose="020B0502040204020203" pitchFamily="34" charset="0"/>
                <a:cs typeface="Segoe UI" panose="020B0502040204020203" pitchFamily="34" charset="0"/>
              </a:rPr>
              <a:t> Sensor Fiber Photometry</a:t>
            </a:r>
          </a:p>
        </p:txBody>
      </p:sp>
      <p:sp>
        <p:nvSpPr>
          <p:cNvPr id="65" name="TextBox 64">
            <a:extLst>
              <a:ext uri="{FF2B5EF4-FFF2-40B4-BE49-F238E27FC236}">
                <a16:creationId xmlns:a16="http://schemas.microsoft.com/office/drawing/2014/main" id="{2A9D086B-8791-46CB-949B-5BD5FFBD2A20}"/>
              </a:ext>
              <a:ext uri="{C183D7F6-B498-43B3-948B-1728B52AA6E4}">
                <adec:decorative xmlns:adec="http://schemas.microsoft.com/office/drawing/2017/decorative" val="1"/>
              </a:ext>
            </a:extLst>
          </p:cNvPr>
          <p:cNvSpPr txBox="1"/>
          <p:nvPr/>
        </p:nvSpPr>
        <p:spPr>
          <a:xfrm>
            <a:off x="3089799" y="2537715"/>
            <a:ext cx="2285694" cy="460087"/>
          </a:xfrm>
          <a:prstGeom prst="rect">
            <a:avLst/>
          </a:prstGeom>
          <a:noFill/>
        </p:spPr>
        <p:txBody>
          <a:bodyPr wrap="square" rtlCol="0">
            <a:spAutoFit/>
          </a:bodyPr>
          <a:lstStyle/>
          <a:p>
            <a:pPr algn="ctr"/>
            <a:r>
              <a:rPr lang="en-US" sz="1196" b="1" dirty="0">
                <a:latin typeface="Arial" panose="020B0604020202020204" pitchFamily="34" charset="0"/>
                <a:cs typeface="Arial" panose="020B0604020202020204" pitchFamily="34" charset="0"/>
              </a:rPr>
              <a:t>Fluorescent </a:t>
            </a:r>
            <a:r>
              <a:rPr lang="en-US" sz="1196" b="1" dirty="0" err="1">
                <a:latin typeface="Arial" panose="020B0604020202020204" pitchFamily="34" charset="0"/>
                <a:cs typeface="Arial" panose="020B0604020202020204" pitchFamily="34" charset="0"/>
              </a:rPr>
              <a:t>A.Ch</a:t>
            </a:r>
            <a:r>
              <a:rPr lang="en-US" sz="1196" b="1" dirty="0">
                <a:latin typeface="Arial" panose="020B0604020202020204" pitchFamily="34" charset="0"/>
                <a:cs typeface="Arial" panose="020B0604020202020204" pitchFamily="34" charset="0"/>
              </a:rPr>
              <a:t> Sensor </a:t>
            </a:r>
          </a:p>
          <a:p>
            <a:pPr algn="ctr"/>
            <a:r>
              <a:rPr lang="en-US" sz="1196" b="1" dirty="0">
                <a:latin typeface="Arial" panose="020B0604020202020204" pitchFamily="34" charset="0"/>
                <a:cs typeface="Arial" panose="020B0604020202020204" pitchFamily="34" charset="0"/>
              </a:rPr>
              <a:t>Fiber Photometry</a:t>
            </a:r>
          </a:p>
        </p:txBody>
      </p:sp>
      <p:pic>
        <p:nvPicPr>
          <p:cNvPr id="15" name="Graphic 14" descr="Illustration of mouse with B.L.A injection and optical fiber located on its head. (Note: GRAB A.Ch 3.0)">
            <a:extLst>
              <a:ext uri="{FF2B5EF4-FFF2-40B4-BE49-F238E27FC236}">
                <a16:creationId xmlns:a16="http://schemas.microsoft.com/office/drawing/2014/main" id="{0FF4B1A7-EFE8-4031-B4E7-7DC5AB527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9769" y="4009651"/>
            <a:ext cx="3023479" cy="1953632"/>
          </a:xfrm>
          <a:prstGeom prst="rect">
            <a:avLst/>
          </a:prstGeom>
        </p:spPr>
      </p:pic>
      <p:sp>
        <p:nvSpPr>
          <p:cNvPr id="17" name="TextBox 16">
            <a:extLst>
              <a:ext uri="{FF2B5EF4-FFF2-40B4-BE49-F238E27FC236}">
                <a16:creationId xmlns:a16="http://schemas.microsoft.com/office/drawing/2014/main" id="{883DD098-FAAB-4727-B6D9-47087114703C}"/>
              </a:ext>
              <a:ext uri="{C183D7F6-B498-43B3-948B-1728B52AA6E4}">
                <adec:decorative xmlns:adec="http://schemas.microsoft.com/office/drawing/2017/decorative" val="1"/>
              </a:ext>
            </a:extLst>
          </p:cNvPr>
          <p:cNvSpPr txBox="1">
            <a:spLocks noChangeAspect="1"/>
          </p:cNvSpPr>
          <p:nvPr/>
        </p:nvSpPr>
        <p:spPr>
          <a:xfrm>
            <a:off x="3493218" y="3104813"/>
            <a:ext cx="1478850" cy="431612"/>
          </a:xfrm>
          <a:prstGeom prst="rect">
            <a:avLst/>
          </a:prstGeom>
          <a:noFill/>
        </p:spPr>
        <p:txBody>
          <a:bodyPr wrap="none" rtlCol="0">
            <a:normAutofit/>
          </a:bodyPr>
          <a:lstStyle/>
          <a:p>
            <a:pPr algn="ctr"/>
            <a:r>
              <a:rPr lang="en-US" sz="1993" b="1" dirty="0">
                <a:ln w="3175">
                  <a:solidFill>
                    <a:schemeClr val="tx1"/>
                  </a:solidFill>
                </a:ln>
                <a:solidFill>
                  <a:srgbClr val="39B54A"/>
                </a:solidFill>
                <a:latin typeface="Arial" panose="020B0604020202020204" pitchFamily="34" charset="0"/>
                <a:cs typeface="Arial" panose="020B0604020202020204" pitchFamily="34" charset="0"/>
              </a:rPr>
              <a:t>GRAB</a:t>
            </a:r>
            <a:r>
              <a:rPr lang="en-US" sz="1993" b="1" baseline="-25000" dirty="0">
                <a:ln w="3175">
                  <a:solidFill>
                    <a:schemeClr val="tx1"/>
                  </a:solidFill>
                </a:ln>
                <a:solidFill>
                  <a:srgbClr val="39B54A"/>
                </a:solidFill>
                <a:latin typeface="Arial" panose="020B0604020202020204" pitchFamily="34" charset="0"/>
                <a:cs typeface="Arial" panose="020B0604020202020204" pitchFamily="34" charset="0"/>
              </a:rPr>
              <a:t>ACh3.0</a:t>
            </a:r>
          </a:p>
        </p:txBody>
      </p:sp>
      <p:grpSp>
        <p:nvGrpSpPr>
          <p:cNvPr id="3" name="Group 2">
            <a:extLst>
              <a:ext uri="{FF2B5EF4-FFF2-40B4-BE49-F238E27FC236}">
                <a16:creationId xmlns:a16="http://schemas.microsoft.com/office/drawing/2014/main" id="{CC563CE8-6AB8-47D9-AFC4-D542B4B35C02}"/>
              </a:ext>
              <a:ext uri="{C183D7F6-B498-43B3-948B-1728B52AA6E4}">
                <adec:decorative xmlns:adec="http://schemas.microsoft.com/office/drawing/2017/decorative" val="1"/>
              </a:ext>
            </a:extLst>
          </p:cNvPr>
          <p:cNvGrpSpPr/>
          <p:nvPr/>
        </p:nvGrpSpPr>
        <p:grpSpPr>
          <a:xfrm>
            <a:off x="1445538" y="2607064"/>
            <a:ext cx="1646623" cy="1402593"/>
            <a:chOff x="303341" y="2542344"/>
            <a:chExt cx="1652270" cy="1407403"/>
          </a:xfrm>
        </p:grpSpPr>
        <p:pic>
          <p:nvPicPr>
            <p:cNvPr id="64" name="Graphic 63">
              <a:extLst>
                <a:ext uri="{FF2B5EF4-FFF2-40B4-BE49-F238E27FC236}">
                  <a16:creationId xmlns:a16="http://schemas.microsoft.com/office/drawing/2014/main" id="{1DB2AFC9-0BC4-4044-AE81-093363169C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341" y="2542344"/>
              <a:ext cx="710669" cy="1407403"/>
            </a:xfrm>
            <a:prstGeom prst="rect">
              <a:avLst/>
            </a:prstGeom>
          </p:spPr>
        </p:pic>
        <p:sp>
          <p:nvSpPr>
            <p:cNvPr id="39" name="TextBox 38">
              <a:extLst>
                <a:ext uri="{FF2B5EF4-FFF2-40B4-BE49-F238E27FC236}">
                  <a16:creationId xmlns:a16="http://schemas.microsoft.com/office/drawing/2014/main" id="{A69297AB-3BEA-4C81-9F73-358AEA0E1AD5}"/>
                </a:ext>
              </a:extLst>
            </p:cNvPr>
            <p:cNvSpPr txBox="1"/>
            <p:nvPr/>
          </p:nvSpPr>
          <p:spPr>
            <a:xfrm>
              <a:off x="1014010" y="3015099"/>
              <a:ext cx="941601" cy="553998"/>
            </a:xfrm>
            <a:prstGeom prst="rect">
              <a:avLst/>
            </a:prstGeom>
            <a:noFill/>
          </p:spPr>
          <p:txBody>
            <a:bodyPr wrap="square" rtlCol="0">
              <a:spAutoFit/>
            </a:bodyPr>
            <a:lstStyle/>
            <a:p>
              <a:pPr algn="ctr"/>
              <a:r>
                <a:rPr lang="en-US" sz="997" dirty="0">
                  <a:latin typeface="Arial" panose="020B0604020202020204" pitchFamily="34" charset="0"/>
                  <a:cs typeface="Arial" panose="020B0604020202020204" pitchFamily="34" charset="0"/>
                </a:rPr>
                <a:t>B.L.A </a:t>
              </a:r>
            </a:p>
            <a:p>
              <a:pPr algn="ctr"/>
              <a:r>
                <a:rPr lang="en-US" sz="997" dirty="0">
                  <a:latin typeface="Arial" panose="020B0604020202020204" pitchFamily="34" charset="0"/>
                  <a:cs typeface="Arial" panose="020B0604020202020204" pitchFamily="34" charset="0"/>
                </a:rPr>
                <a:t>Injection and </a:t>
              </a:r>
            </a:p>
            <a:p>
              <a:pPr algn="ctr"/>
              <a:r>
                <a:rPr lang="en-US" sz="997" dirty="0">
                  <a:latin typeface="Arial" panose="020B0604020202020204" pitchFamily="34" charset="0"/>
                  <a:cs typeface="Arial" panose="020B0604020202020204" pitchFamily="34" charset="0"/>
                </a:rPr>
                <a:t>Optical Fiber</a:t>
              </a:r>
            </a:p>
          </p:txBody>
        </p:sp>
      </p:grpSp>
    </p:spTree>
    <p:extLst>
      <p:ext uri="{BB962C8B-B14F-4D97-AF65-F5344CB8AC3E}">
        <p14:creationId xmlns:p14="http://schemas.microsoft.com/office/powerpoint/2010/main" val="344680679"/>
      </p:ext>
    </p:extLst>
  </p:cSld>
  <p:clrMapOvr>
    <a:masterClrMapping/>
  </p:clrMapOvr>
  <mc:AlternateContent xmlns:mc="http://schemas.openxmlformats.org/markup-compatibility/2006" xmlns:p14="http://schemas.microsoft.com/office/powerpoint/2010/main">
    <mc:Choice Requires="p14">
      <p:transition spd="slow" p14:dur="2000" advTm="1566"/>
    </mc:Choice>
    <mc:Fallback xmlns="">
      <p:transition spd="slow" advTm="156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56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07F43-B6E4-4854-D54E-71DB3944197F}"/>
              </a:ext>
            </a:extLst>
          </p:cNvPr>
          <p:cNvSpPr txBox="1"/>
          <p:nvPr/>
        </p:nvSpPr>
        <p:spPr>
          <a:xfrm>
            <a:off x="451887" y="1143950"/>
            <a:ext cx="2028052" cy="369332"/>
          </a:xfrm>
          <a:prstGeom prst="rect">
            <a:avLst/>
          </a:prstGeom>
          <a:noFill/>
        </p:spPr>
        <p:txBody>
          <a:bodyPr wrap="square" rtlCol="0">
            <a:spAutoFit/>
          </a:bodyPr>
          <a:lstStyle/>
          <a:p>
            <a:r>
              <a:rPr lang="en-US" dirty="0">
                <a:solidFill>
                  <a:schemeClr val="bg1">
                    <a:lumMod val="75000"/>
                  </a:schemeClr>
                </a:solidFill>
                <a:latin typeface="Segoe UI" panose="020B0502040204020203" pitchFamily="34" charset="0"/>
                <a:cs typeface="Segoe UI" panose="020B0502040204020203" pitchFamily="34" charset="0"/>
              </a:rPr>
              <a:t>The takeaway:</a:t>
            </a:r>
          </a:p>
        </p:txBody>
      </p:sp>
      <p:sp>
        <p:nvSpPr>
          <p:cNvPr id="6" name="TextBox 5">
            <a:extLst>
              <a:ext uri="{FF2B5EF4-FFF2-40B4-BE49-F238E27FC236}">
                <a16:creationId xmlns:a16="http://schemas.microsoft.com/office/drawing/2014/main" id="{B020DABB-5048-4E3B-BFF0-CBAFE55FB5F7}"/>
              </a:ext>
            </a:extLst>
          </p:cNvPr>
          <p:cNvSpPr txBox="1"/>
          <p:nvPr/>
        </p:nvSpPr>
        <p:spPr>
          <a:xfrm>
            <a:off x="451893" y="1513288"/>
            <a:ext cx="5895389" cy="205505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189"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B</a:t>
            </a:r>
            <a:r>
              <a:rPr lang="en-US" sz="100"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a:t>
            </a:r>
            <a:r>
              <a:rPr lang="en-US" sz="3189"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L</a:t>
            </a:r>
            <a:r>
              <a:rPr lang="en-US" sz="100"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a:t>
            </a:r>
            <a:r>
              <a:rPr lang="en-US" sz="3189"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A </a:t>
            </a:r>
            <a:r>
              <a:rPr lang="en-US" sz="3189" b="1" dirty="0" err="1">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A</a:t>
            </a:r>
            <a:r>
              <a:rPr lang="en-US" sz="100" b="1" dirty="0" err="1">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a:t>
            </a:r>
            <a:r>
              <a:rPr lang="en-US" sz="3189" b="1" dirty="0" err="1">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Ch</a:t>
            </a:r>
            <a:r>
              <a:rPr lang="en-US" sz="3189"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 </a:t>
            </a:r>
            <a:r>
              <a:rPr lang="en-US" sz="3189"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signaling carries important information about </a:t>
            </a:r>
            <a:r>
              <a:rPr lang="en-US" sz="3189"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salient</a:t>
            </a:r>
            <a:r>
              <a:rPr lang="en-US" sz="3189"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 events in </a:t>
            </a:r>
            <a:r>
              <a:rPr lang="en-US" sz="3189" b="1" dirty="0">
                <a:solidFill>
                  <a:schemeClr val="bg1"/>
                </a:solidFill>
                <a:latin typeface="Segoe UI Black" panose="020B0A02040204020203" pitchFamily="34" charset="0"/>
                <a:ea typeface="Segoe UI Black" panose="020B0A02040204020203" pitchFamily="34" charset="0"/>
                <a:cs typeface="Segoe UI Light" panose="020B0502040204020203" pitchFamily="34" charset="0"/>
              </a:rPr>
              <a:t>cue-reward learning </a:t>
            </a:r>
          </a:p>
        </p:txBody>
      </p:sp>
    </p:spTree>
    <p:extLst>
      <p:ext uri="{BB962C8B-B14F-4D97-AF65-F5344CB8AC3E}">
        <p14:creationId xmlns:p14="http://schemas.microsoft.com/office/powerpoint/2010/main" val="1030587114"/>
      </p:ext>
    </p:extLst>
  </p:cSld>
  <p:clrMapOvr>
    <a:masterClrMapping/>
  </p:clrMapOvr>
  <mc:AlternateContent xmlns:mc="http://schemas.openxmlformats.org/markup-compatibility/2006" xmlns:p14="http://schemas.microsoft.com/office/powerpoint/2010/main">
    <mc:Choice Requires="p14">
      <p:transition spd="slow" p14:dur="2000" advTm="1751"/>
    </mc:Choice>
    <mc:Fallback xmlns="">
      <p:transition spd="slow" advTm="175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4289AF-E799-4EC6-8144-9E48411F3987}"/>
              </a:ext>
              <a:ext uri="{C183D7F6-B498-43B3-948B-1728B52AA6E4}">
                <adec:decorative xmlns:adec="http://schemas.microsoft.com/office/drawing/2017/decorative" val="1"/>
              </a:ext>
            </a:extLst>
          </p:cNvPr>
          <p:cNvSpPr/>
          <p:nvPr/>
        </p:nvSpPr>
        <p:spPr>
          <a:xfrm>
            <a:off x="6" y="0"/>
            <a:ext cx="6480175" cy="1680308"/>
          </a:xfrm>
          <a:prstGeom prst="rect">
            <a:avLst/>
          </a:prstGeom>
          <a:solidFill>
            <a:srgbClr val="222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CD5C88-922E-4499-83A1-E072640F98A1}"/>
              </a:ext>
            </a:extLst>
          </p:cNvPr>
          <p:cNvSpPr>
            <a:spLocks noGrp="1"/>
          </p:cNvSpPr>
          <p:nvPr>
            <p:ph type="title"/>
          </p:nvPr>
        </p:nvSpPr>
        <p:spPr>
          <a:xfrm>
            <a:off x="2252379" y="102901"/>
            <a:ext cx="5589151" cy="1252534"/>
          </a:xfrm>
        </p:spPr>
        <p:txBody>
          <a:bodyPr/>
          <a:lstStyle/>
          <a:p>
            <a:r>
              <a:rPr lang="en-US" b="1" dirty="0">
                <a:solidFill>
                  <a:schemeClr val="bg1"/>
                </a:solidFill>
                <a:latin typeface="Segoe UI Black" panose="020B0A02040204020203" pitchFamily="34" charset="0"/>
                <a:ea typeface="Segoe UI Black" panose="020B0A02040204020203" pitchFamily="34" charset="0"/>
              </a:rPr>
              <a:t>Thanks!</a:t>
            </a:r>
          </a:p>
        </p:txBody>
      </p:sp>
      <p:pic>
        <p:nvPicPr>
          <p:cNvPr id="8" name="Picture 7">
            <a:extLst>
              <a:ext uri="{FF2B5EF4-FFF2-40B4-BE49-F238E27FC236}">
                <a16:creationId xmlns:a16="http://schemas.microsoft.com/office/drawing/2014/main" id="{01CC953E-5B4E-4D4E-B3B4-60023C2A374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82760" y="3688983"/>
            <a:ext cx="788132" cy="775622"/>
          </a:xfrm>
          <a:prstGeom prst="rect">
            <a:avLst/>
          </a:prstGeom>
        </p:spPr>
      </p:pic>
      <p:pic>
        <p:nvPicPr>
          <p:cNvPr id="10" name="Graphic 9">
            <a:extLst>
              <a:ext uri="{FF2B5EF4-FFF2-40B4-BE49-F238E27FC236}">
                <a16:creationId xmlns:a16="http://schemas.microsoft.com/office/drawing/2014/main" id="{CF36E756-6797-4B44-A832-08CB5BFB12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247" y="2091709"/>
            <a:ext cx="952500" cy="952500"/>
          </a:xfrm>
          <a:prstGeom prst="rect">
            <a:avLst/>
          </a:prstGeom>
        </p:spPr>
      </p:pic>
      <p:pic>
        <p:nvPicPr>
          <p:cNvPr id="5" name="Graphic 4">
            <a:extLst>
              <a:ext uri="{FF2B5EF4-FFF2-40B4-BE49-F238E27FC236}">
                <a16:creationId xmlns:a16="http://schemas.microsoft.com/office/drawing/2014/main" id="{DF92DA9A-5D40-4F52-875B-A71DB9C2BA0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2125" y="34225"/>
            <a:ext cx="2314501" cy="1646089"/>
          </a:xfrm>
          <a:prstGeom prst="rect">
            <a:avLst/>
          </a:prstGeom>
        </p:spPr>
      </p:pic>
      <p:pic>
        <p:nvPicPr>
          <p:cNvPr id="11" name="Picture 10">
            <a:extLst>
              <a:ext uri="{FF2B5EF4-FFF2-40B4-BE49-F238E27FC236}">
                <a16:creationId xmlns:a16="http://schemas.microsoft.com/office/drawing/2014/main" id="{EDAFE2C1-F3A6-AB79-89F9-50A11816311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7114" y="4874815"/>
            <a:ext cx="788131" cy="817188"/>
          </a:xfrm>
          <a:prstGeom prst="rect">
            <a:avLst/>
          </a:prstGeom>
        </p:spPr>
      </p:pic>
      <p:sp>
        <p:nvSpPr>
          <p:cNvPr id="6" name="TextBox 5">
            <a:extLst>
              <a:ext uri="{FF2B5EF4-FFF2-40B4-BE49-F238E27FC236}">
                <a16:creationId xmlns:a16="http://schemas.microsoft.com/office/drawing/2014/main" id="{8F47EB49-43B1-1A56-B308-2E9AC1BDFF01}"/>
              </a:ext>
            </a:extLst>
          </p:cNvPr>
          <p:cNvSpPr txBox="1"/>
          <p:nvPr/>
        </p:nvSpPr>
        <p:spPr>
          <a:xfrm>
            <a:off x="1832786" y="2258908"/>
            <a:ext cx="3952142" cy="923330"/>
          </a:xfrm>
          <a:prstGeom prst="rect">
            <a:avLst/>
          </a:prstGeom>
          <a:noFill/>
        </p:spPr>
        <p:txBody>
          <a:bodyPr wrap="square">
            <a:spAutoFit/>
          </a:bodyPr>
          <a:lstStyle/>
          <a:p>
            <a:r>
              <a:rPr lang="en-US" sz="1800" b="1" dirty="0">
                <a:hlinkClick r:id="rId8"/>
              </a:rPr>
              <a:t>Watch the video version</a:t>
            </a:r>
            <a:r>
              <a:rPr lang="en-US" sz="1800" dirty="0"/>
              <a:t> of this poster with extra detail, including where we increased </a:t>
            </a:r>
            <a:r>
              <a:rPr lang="en-US" sz="1800" dirty="0" err="1"/>
              <a:t>A</a:t>
            </a:r>
            <a:r>
              <a:rPr lang="en-US" sz="100" dirty="0" err="1"/>
              <a:t>.</a:t>
            </a:r>
            <a:r>
              <a:rPr lang="en-US" sz="1800" dirty="0" err="1"/>
              <a:t>Ch</a:t>
            </a:r>
            <a:r>
              <a:rPr lang="en-US" sz="1800" dirty="0"/>
              <a:t> and improved learning.</a:t>
            </a:r>
          </a:p>
        </p:txBody>
      </p:sp>
      <p:sp>
        <p:nvSpPr>
          <p:cNvPr id="9" name="TextBox 8">
            <a:extLst>
              <a:ext uri="{FF2B5EF4-FFF2-40B4-BE49-F238E27FC236}">
                <a16:creationId xmlns:a16="http://schemas.microsoft.com/office/drawing/2014/main" id="{DF19CDD7-2AA3-EAFB-8F9E-2DF217B89D3B}"/>
              </a:ext>
            </a:extLst>
          </p:cNvPr>
          <p:cNvSpPr txBox="1"/>
          <p:nvPr/>
        </p:nvSpPr>
        <p:spPr>
          <a:xfrm>
            <a:off x="1832786" y="3688983"/>
            <a:ext cx="3952142" cy="646331"/>
          </a:xfrm>
          <a:prstGeom prst="rect">
            <a:avLst/>
          </a:prstGeom>
          <a:noFill/>
        </p:spPr>
        <p:txBody>
          <a:bodyPr wrap="square">
            <a:spAutoFit/>
          </a:bodyPr>
          <a:lstStyle/>
          <a:p>
            <a:pPr marL="0" marR="0" lvl="0" indent="0" algn="l" defTabSz="648035" rtl="0" eaLnBrk="1" fontAlgn="auto" latinLnBrk="0" hangingPunct="1">
              <a:lnSpc>
                <a:spcPct val="100000"/>
              </a:lnSpc>
              <a:spcBef>
                <a:spcPts val="0"/>
              </a:spcBef>
              <a:spcAft>
                <a:spcPts val="0"/>
              </a:spcAft>
              <a:buClrTx/>
              <a:buSzTx/>
              <a:buFontTx/>
              <a:buNone/>
              <a:tabLst/>
              <a:defRPr/>
            </a:pPr>
            <a:r>
              <a:rPr lang="en-US" sz="1800" b="1" dirty="0">
                <a:hlinkClick r:id="rId9"/>
              </a:rPr>
              <a:t>Read the paper</a:t>
            </a:r>
            <a:r>
              <a:rPr lang="en-US" sz="1800" dirty="0"/>
              <a:t> for details on our second study that manipulated </a:t>
            </a:r>
            <a:r>
              <a:rPr lang="en-US" sz="1800" dirty="0" err="1"/>
              <a:t>A</a:t>
            </a:r>
            <a:r>
              <a:rPr lang="en-US" sz="100" dirty="0" err="1"/>
              <a:t>.</a:t>
            </a:r>
            <a:r>
              <a:rPr lang="en-US" sz="1800" dirty="0" err="1"/>
              <a:t>Ch</a:t>
            </a:r>
            <a:r>
              <a:rPr lang="en-US" sz="1800" dirty="0"/>
              <a:t>.</a:t>
            </a:r>
          </a:p>
        </p:txBody>
      </p:sp>
      <p:sp>
        <p:nvSpPr>
          <p:cNvPr id="14" name="TextBox 13">
            <a:extLst>
              <a:ext uri="{FF2B5EF4-FFF2-40B4-BE49-F238E27FC236}">
                <a16:creationId xmlns:a16="http://schemas.microsoft.com/office/drawing/2014/main" id="{34AE0334-6DA8-B2B7-D8EE-2DE4D0D5E593}"/>
              </a:ext>
            </a:extLst>
          </p:cNvPr>
          <p:cNvSpPr txBox="1"/>
          <p:nvPr/>
        </p:nvSpPr>
        <p:spPr>
          <a:xfrm>
            <a:off x="1832786" y="4984415"/>
            <a:ext cx="3952142" cy="369332"/>
          </a:xfrm>
          <a:prstGeom prst="rect">
            <a:avLst/>
          </a:prstGeom>
          <a:noFill/>
        </p:spPr>
        <p:txBody>
          <a:bodyPr wrap="square">
            <a:spAutoFit/>
          </a:bodyPr>
          <a:lstStyle/>
          <a:p>
            <a:r>
              <a:rPr lang="en-US" sz="1800" b="1" dirty="0">
                <a:hlinkClick r:id="rId10"/>
              </a:rPr>
              <a:t>Contact Rick Crouse</a:t>
            </a:r>
            <a:r>
              <a:rPr lang="en-US" sz="1800" dirty="0"/>
              <a:t> via email or Twitter</a:t>
            </a:r>
          </a:p>
        </p:txBody>
      </p:sp>
    </p:spTree>
    <p:extLst>
      <p:ext uri="{BB962C8B-B14F-4D97-AF65-F5344CB8AC3E}">
        <p14:creationId xmlns:p14="http://schemas.microsoft.com/office/powerpoint/2010/main" val="2627653885"/>
      </p:ext>
    </p:extLst>
  </p:cSld>
  <p:clrMapOvr>
    <a:masterClrMapping/>
  </p:clrMapOvr>
  <mc:AlternateContent xmlns:mc="http://schemas.openxmlformats.org/markup-compatibility/2006" xmlns:p14="http://schemas.microsoft.com/office/powerpoint/2010/main">
    <mc:Choice Requires="p14">
      <p:transition spd="slow" p14:dur="2000" advTm="4847"/>
    </mc:Choice>
    <mc:Fallback xmlns="">
      <p:transition spd="slow" advTm="4847"/>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11912</TotalTime>
  <Words>283</Words>
  <Application>Microsoft Office PowerPoint</Application>
  <PresentationFormat>Custom</PresentationFormat>
  <Paragraphs>54</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Segoe UI</vt:lpstr>
      <vt:lpstr>Segoe UI Black</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Morrison, Mike</dc:creator>
  <cp:lastModifiedBy>Morrison, Mike</cp:lastModifiedBy>
  <cp:revision>174</cp:revision>
  <dcterms:created xsi:type="dcterms:W3CDTF">2020-03-14T15:01:09Z</dcterms:created>
  <dcterms:modified xsi:type="dcterms:W3CDTF">2022-10-17T05:07:33Z</dcterms:modified>
</cp:coreProperties>
</file>